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9" r:id="rId2"/>
    <p:sldId id="256" r:id="rId3"/>
    <p:sldId id="268" r:id="rId4"/>
    <p:sldId id="271" r:id="rId5"/>
    <p:sldId id="261" r:id="rId6"/>
    <p:sldId id="258" r:id="rId7"/>
    <p:sldId id="262" r:id="rId8"/>
    <p:sldId id="273" r:id="rId9"/>
    <p:sldId id="274" r:id="rId10"/>
    <p:sldId id="263" r:id="rId11"/>
    <p:sldId id="267" r:id="rId12"/>
    <p:sldId id="272" r:id="rId13"/>
    <p:sldId id="275" r:id="rId14"/>
    <p:sldId id="266" r:id="rId15"/>
    <p:sldId id="264" r:id="rId16"/>
    <p:sldId id="265" r:id="rId17"/>
    <p:sldId id="269" r:id="rId18"/>
    <p:sldId id="27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31">
          <p15:clr>
            <a:srgbClr val="A4A3A4"/>
          </p15:clr>
        </p15:guide>
        <p15:guide id="2" pos="28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848"/>
    <a:srgbClr val="8358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36" d="100"/>
          <a:sy n="136" d="100"/>
        </p:scale>
        <p:origin x="138" y="174"/>
      </p:cViewPr>
      <p:guideLst>
        <p:guide orient="horz" pos="1731"/>
        <p:guide pos="286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3740A-9BFC-4CEE-8E16-F7CF65387645}" type="datetimeFigureOut">
              <a:rPr lang="en-GB" smtClean="0"/>
              <a:t>29/11/2024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D0EE7-092F-4D08-B2E4-468CD3320445}" type="slidenum">
              <a:rPr lang="en-GB" smtClean="0"/>
              <a:t>‹#›</a:t>
            </a:fld>
            <a:endParaRPr lang="en-GB"/>
          </a:p>
        </p:txBody>
      </p:sp>
    </p:spTree>
    <p:extLst>
      <p:ext uri="{BB962C8B-B14F-4D97-AF65-F5344CB8AC3E}">
        <p14:creationId xmlns:p14="http://schemas.microsoft.com/office/powerpoint/2010/main" val="254935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2D0EE7-092F-4D08-B2E4-468CD3320445}" type="slidenum">
              <a:rPr lang="en-GB" smtClean="0"/>
              <a:t>7</a:t>
            </a:fld>
            <a:endParaRPr lang="en-GB"/>
          </a:p>
        </p:txBody>
      </p:sp>
    </p:spTree>
    <p:extLst>
      <p:ext uri="{BB962C8B-B14F-4D97-AF65-F5344CB8AC3E}">
        <p14:creationId xmlns:p14="http://schemas.microsoft.com/office/powerpoint/2010/main" val="19753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2D0EE7-092F-4D08-B2E4-468CD3320445}" type="slidenum">
              <a:rPr lang="en-GB" smtClean="0"/>
              <a:t>13</a:t>
            </a:fld>
            <a:endParaRPr lang="en-GB"/>
          </a:p>
        </p:txBody>
      </p:sp>
    </p:spTree>
    <p:extLst>
      <p:ext uri="{BB962C8B-B14F-4D97-AF65-F5344CB8AC3E}">
        <p14:creationId xmlns:p14="http://schemas.microsoft.com/office/powerpoint/2010/main" val="253867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2D0EE7-092F-4D08-B2E4-468CD3320445}" type="slidenum">
              <a:rPr lang="en-GB" smtClean="0"/>
              <a:t>15</a:t>
            </a:fld>
            <a:endParaRPr lang="en-GB"/>
          </a:p>
        </p:txBody>
      </p:sp>
    </p:spTree>
    <p:extLst>
      <p:ext uri="{BB962C8B-B14F-4D97-AF65-F5344CB8AC3E}">
        <p14:creationId xmlns:p14="http://schemas.microsoft.com/office/powerpoint/2010/main" val="1959006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hite Cover Slide">
    <p:spTree>
      <p:nvGrpSpPr>
        <p:cNvPr id="1" name=""/>
        <p:cNvGrpSpPr/>
        <p:nvPr/>
      </p:nvGrpSpPr>
      <p:grpSpPr>
        <a:xfrm>
          <a:off x="0" y="0"/>
          <a:ext cx="0" cy="0"/>
          <a:chOff x="0" y="0"/>
          <a:chExt cx="0" cy="0"/>
        </a:xfrm>
      </p:grpSpPr>
      <p:pic>
        <p:nvPicPr>
          <p:cNvPr id="3" name="Picture 2" descr="CCC-Powerpoint-1920x1080px-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34559" y="2383115"/>
            <a:ext cx="5232917" cy="2416953"/>
          </a:xfrm>
          <a:prstGeom prst="rect">
            <a:avLst/>
          </a:prstGeom>
        </p:spPr>
        <p:txBody>
          <a:bodyPr vert="horz"/>
          <a:lstStyle>
            <a:lvl1pPr algn="l">
              <a:defRPr b="1">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67178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Slide-White Text + Picture">
    <p:spTree>
      <p:nvGrpSpPr>
        <p:cNvPr id="1" name=""/>
        <p:cNvGrpSpPr/>
        <p:nvPr/>
      </p:nvGrpSpPr>
      <p:grpSpPr>
        <a:xfrm>
          <a:off x="0" y="0"/>
          <a:ext cx="0" cy="0"/>
          <a:chOff x="0" y="0"/>
          <a:chExt cx="0" cy="0"/>
        </a:xfrm>
      </p:grpSpPr>
      <p:pic>
        <p:nvPicPr>
          <p:cNvPr id="2" name="Picture 1" descr="CCC-Powerpoint-1920x1080px-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3" y="1007739"/>
            <a:ext cx="8387979" cy="531703"/>
          </a:xfrm>
          <a:prstGeom prst="rect">
            <a:avLst/>
          </a:prstGeom>
        </p:spPr>
        <p:txBody>
          <a:bodyPr/>
          <a:lstStyle>
            <a:lvl1pPr>
              <a:defRPr>
                <a:solidFill>
                  <a:srgbClr val="FFFFFF"/>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5"/>
          <p:cNvSpPr>
            <a:spLocks noGrp="1"/>
          </p:cNvSpPr>
          <p:nvPr>
            <p:ph type="pic" sz="quarter" idx="11"/>
          </p:nvPr>
        </p:nvSpPr>
        <p:spPr>
          <a:xfrm>
            <a:off x="4622800" y="1597025"/>
            <a:ext cx="4100513" cy="3215145"/>
          </a:xfrm>
          <a:prstGeom prst="rect">
            <a:avLst/>
          </a:prstGeom>
        </p:spPr>
        <p:txBody>
          <a:bodyPr vert="horz"/>
          <a:lstStyle/>
          <a:p>
            <a:endParaRPr lang="en-US" dirty="0"/>
          </a:p>
        </p:txBody>
      </p:sp>
    </p:spTree>
    <p:extLst>
      <p:ext uri="{BB962C8B-B14F-4D97-AF65-F5344CB8AC3E}">
        <p14:creationId xmlns:p14="http://schemas.microsoft.com/office/powerpoint/2010/main" val="424948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Slide Green Header">
    <p:spTree>
      <p:nvGrpSpPr>
        <p:cNvPr id="1" name=""/>
        <p:cNvGrpSpPr/>
        <p:nvPr/>
      </p:nvGrpSpPr>
      <p:grpSpPr>
        <a:xfrm>
          <a:off x="0" y="0"/>
          <a:ext cx="0" cy="0"/>
          <a:chOff x="0" y="0"/>
          <a:chExt cx="0" cy="0"/>
        </a:xfrm>
      </p:grpSpPr>
      <p:sp>
        <p:nvSpPr>
          <p:cNvPr id="2" name="Title 1"/>
          <p:cNvSpPr>
            <a:spLocks noGrp="1"/>
          </p:cNvSpPr>
          <p:nvPr>
            <p:ph type="title"/>
          </p:nvPr>
        </p:nvSpPr>
        <p:spPr>
          <a:xfrm>
            <a:off x="335334" y="1007739"/>
            <a:ext cx="8419814" cy="531703"/>
          </a:xfrm>
          <a:prstGeom prst="rect">
            <a:avLst/>
          </a:prstGeom>
        </p:spPr>
        <p:txBody>
          <a:bodyPr/>
          <a:lstStyle>
            <a:lvl1pPr>
              <a:tabLst>
                <a:tab pos="1254125" algn="l"/>
              </a:tabLst>
              <a:defRPr>
                <a:solidFill>
                  <a:srgbClr val="50B848"/>
                </a:solidFill>
              </a:defRPr>
            </a:lvl1pPr>
          </a:lstStyle>
          <a:p>
            <a:r>
              <a:rPr lang="en-GB" dirty="0"/>
              <a:t>Click to edit Master title style</a:t>
            </a:r>
            <a:endParaRPr lang="en-US" dirty="0"/>
          </a:p>
        </p:txBody>
      </p:sp>
      <p:sp>
        <p:nvSpPr>
          <p:cNvPr id="8" name="Text Placeholder 7"/>
          <p:cNvSpPr>
            <a:spLocks noGrp="1"/>
          </p:cNvSpPr>
          <p:nvPr>
            <p:ph type="body" sz="quarter" idx="10"/>
          </p:nvPr>
        </p:nvSpPr>
        <p:spPr>
          <a:xfrm>
            <a:off x="334963" y="1597025"/>
            <a:ext cx="8420100" cy="3360738"/>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9663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Slide Black Header">
    <p:spTree>
      <p:nvGrpSpPr>
        <p:cNvPr id="1" name=""/>
        <p:cNvGrpSpPr/>
        <p:nvPr/>
      </p:nvGrpSpPr>
      <p:grpSpPr>
        <a:xfrm>
          <a:off x="0" y="0"/>
          <a:ext cx="0" cy="0"/>
          <a:chOff x="0" y="0"/>
          <a:chExt cx="0" cy="0"/>
        </a:xfrm>
      </p:grpSpPr>
      <p:sp>
        <p:nvSpPr>
          <p:cNvPr id="3" name="Title 1"/>
          <p:cNvSpPr>
            <a:spLocks noGrp="1"/>
          </p:cNvSpPr>
          <p:nvPr>
            <p:ph type="title"/>
          </p:nvPr>
        </p:nvSpPr>
        <p:spPr>
          <a:xfrm>
            <a:off x="335334" y="1007739"/>
            <a:ext cx="8419814" cy="531703"/>
          </a:xfrm>
          <a:prstGeom prst="rect">
            <a:avLst/>
          </a:prstGeom>
        </p:spPr>
        <p:txBody>
          <a:bodyPr/>
          <a:lstStyle>
            <a:lvl1pPr>
              <a:defRPr>
                <a:solidFill>
                  <a:schemeClr val="tx1"/>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8420100" cy="3360738"/>
          </a:xfrm>
          <a:prstGeom prst="rect">
            <a:avLst/>
          </a:prstGeom>
        </p:spPr>
        <p:txBody>
          <a:bodyPr vert="horz"/>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0785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y Slide White Text">
    <p:spTree>
      <p:nvGrpSpPr>
        <p:cNvPr id="1" name=""/>
        <p:cNvGrpSpPr/>
        <p:nvPr/>
      </p:nvGrpSpPr>
      <p:grpSpPr>
        <a:xfrm>
          <a:off x="0" y="0"/>
          <a:ext cx="0" cy="0"/>
          <a:chOff x="0" y="0"/>
          <a:chExt cx="0" cy="0"/>
        </a:xfrm>
      </p:grpSpPr>
      <p:pic>
        <p:nvPicPr>
          <p:cNvPr id="7" name="Picture 6" descr="CCC-Powerpoint-1920x1080px-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4" y="1007739"/>
            <a:ext cx="8419814" cy="531703"/>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8420100" cy="3360738"/>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0853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Slide White Text">
    <p:spTree>
      <p:nvGrpSpPr>
        <p:cNvPr id="1" name=""/>
        <p:cNvGrpSpPr/>
        <p:nvPr/>
      </p:nvGrpSpPr>
      <p:grpSpPr>
        <a:xfrm>
          <a:off x="0" y="0"/>
          <a:ext cx="0" cy="0"/>
          <a:chOff x="0" y="0"/>
          <a:chExt cx="0" cy="0"/>
        </a:xfrm>
      </p:grpSpPr>
      <p:pic>
        <p:nvPicPr>
          <p:cNvPr id="3" name="Picture 2" descr="CCC-Powerpoint-1920x1080px-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itle 1"/>
          <p:cNvSpPr>
            <a:spLocks noGrp="1"/>
          </p:cNvSpPr>
          <p:nvPr>
            <p:ph type="title"/>
          </p:nvPr>
        </p:nvSpPr>
        <p:spPr>
          <a:xfrm>
            <a:off x="335334" y="1007739"/>
            <a:ext cx="8419814" cy="531703"/>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5" name="Text Placeholder 7"/>
          <p:cNvSpPr>
            <a:spLocks noGrp="1"/>
          </p:cNvSpPr>
          <p:nvPr>
            <p:ph type="body" sz="quarter" idx="10"/>
          </p:nvPr>
        </p:nvSpPr>
        <p:spPr>
          <a:xfrm>
            <a:off x="334963" y="1597025"/>
            <a:ext cx="8420100" cy="3360738"/>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7244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Pictur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103267"/>
            <a:ext cx="9144000" cy="4040233"/>
          </a:xfrm>
          <a:prstGeom prst="rect">
            <a:avLst/>
          </a:prstGeom>
        </p:spPr>
        <p:txBody>
          <a:bodyPr vert="horz"/>
          <a:lstStyle/>
          <a:p>
            <a:endParaRPr lang="en-US"/>
          </a:p>
        </p:txBody>
      </p:sp>
    </p:spTree>
    <p:extLst>
      <p:ext uri="{BB962C8B-B14F-4D97-AF65-F5344CB8AC3E}">
        <p14:creationId xmlns:p14="http://schemas.microsoft.com/office/powerpoint/2010/main" val="341524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Black Text + Picture">
    <p:spTree>
      <p:nvGrpSpPr>
        <p:cNvPr id="1" name=""/>
        <p:cNvGrpSpPr/>
        <p:nvPr/>
      </p:nvGrpSpPr>
      <p:grpSpPr>
        <a:xfrm>
          <a:off x="0" y="0"/>
          <a:ext cx="0" cy="0"/>
          <a:chOff x="0" y="0"/>
          <a:chExt cx="0" cy="0"/>
        </a:xfrm>
      </p:grpSpPr>
      <p:sp>
        <p:nvSpPr>
          <p:cNvPr id="3" name="Title 1"/>
          <p:cNvSpPr>
            <a:spLocks noGrp="1"/>
          </p:cNvSpPr>
          <p:nvPr>
            <p:ph type="title"/>
          </p:nvPr>
        </p:nvSpPr>
        <p:spPr>
          <a:xfrm>
            <a:off x="335333" y="1007739"/>
            <a:ext cx="8387979" cy="531703"/>
          </a:xfrm>
          <a:prstGeom prst="rect">
            <a:avLst/>
          </a:prstGeom>
        </p:spPr>
        <p:txBody>
          <a:bodyPr/>
          <a:lstStyle>
            <a:lvl1pPr>
              <a:defRPr>
                <a:solidFill>
                  <a:srgbClr val="000000"/>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5"/>
          <p:cNvSpPr>
            <a:spLocks noGrp="1"/>
          </p:cNvSpPr>
          <p:nvPr>
            <p:ph type="pic" sz="quarter" idx="11"/>
          </p:nvPr>
        </p:nvSpPr>
        <p:spPr>
          <a:xfrm>
            <a:off x="4622800" y="1597025"/>
            <a:ext cx="4100513" cy="3215145"/>
          </a:xfrm>
          <a:prstGeom prst="rect">
            <a:avLst/>
          </a:prstGeom>
        </p:spPr>
        <p:txBody>
          <a:bodyPr vert="horz"/>
          <a:lstStyle/>
          <a:p>
            <a:endParaRPr lang="en-US"/>
          </a:p>
        </p:txBody>
      </p:sp>
    </p:spTree>
    <p:extLst>
      <p:ext uri="{BB962C8B-B14F-4D97-AF65-F5344CB8AC3E}">
        <p14:creationId xmlns:p14="http://schemas.microsoft.com/office/powerpoint/2010/main" val="333392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Slide-Green Text + Picture">
    <p:spTree>
      <p:nvGrpSpPr>
        <p:cNvPr id="1" name=""/>
        <p:cNvGrpSpPr/>
        <p:nvPr/>
      </p:nvGrpSpPr>
      <p:grpSpPr>
        <a:xfrm>
          <a:off x="0" y="0"/>
          <a:ext cx="0" cy="0"/>
          <a:chOff x="0" y="0"/>
          <a:chExt cx="0" cy="0"/>
        </a:xfrm>
      </p:grpSpPr>
      <p:sp>
        <p:nvSpPr>
          <p:cNvPr id="3" name="Title 1"/>
          <p:cNvSpPr>
            <a:spLocks noGrp="1"/>
          </p:cNvSpPr>
          <p:nvPr>
            <p:ph type="title"/>
          </p:nvPr>
        </p:nvSpPr>
        <p:spPr>
          <a:xfrm>
            <a:off x="335333" y="1007739"/>
            <a:ext cx="8387979" cy="531703"/>
          </a:xfrm>
          <a:prstGeom prst="rect">
            <a:avLst/>
          </a:prstGeom>
        </p:spPr>
        <p:txBody>
          <a:bodyPr/>
          <a:lstStyle>
            <a:lvl1pPr>
              <a:defRPr>
                <a:solidFill>
                  <a:srgbClr val="50B848"/>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5"/>
          <p:cNvSpPr>
            <a:spLocks noGrp="1"/>
          </p:cNvSpPr>
          <p:nvPr>
            <p:ph type="pic" sz="quarter" idx="11"/>
          </p:nvPr>
        </p:nvSpPr>
        <p:spPr>
          <a:xfrm>
            <a:off x="4622800" y="1597025"/>
            <a:ext cx="4100513" cy="3215145"/>
          </a:xfrm>
          <a:prstGeom prst="rect">
            <a:avLst/>
          </a:prstGeom>
        </p:spPr>
        <p:txBody>
          <a:bodyPr vert="horz"/>
          <a:lstStyle/>
          <a:p>
            <a:endParaRPr lang="en-US"/>
          </a:p>
        </p:txBody>
      </p:sp>
    </p:spTree>
    <p:extLst>
      <p:ext uri="{BB962C8B-B14F-4D97-AF65-F5344CB8AC3E}">
        <p14:creationId xmlns:p14="http://schemas.microsoft.com/office/powerpoint/2010/main" val="360086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 Slide-White Text + Picture">
    <p:spTree>
      <p:nvGrpSpPr>
        <p:cNvPr id="1" name=""/>
        <p:cNvGrpSpPr/>
        <p:nvPr/>
      </p:nvGrpSpPr>
      <p:grpSpPr>
        <a:xfrm>
          <a:off x="0" y="0"/>
          <a:ext cx="0" cy="0"/>
          <a:chOff x="0" y="0"/>
          <a:chExt cx="0" cy="0"/>
        </a:xfrm>
      </p:grpSpPr>
      <p:pic>
        <p:nvPicPr>
          <p:cNvPr id="6" name="Picture 5" descr="CCC-Powerpoint-1920x1080px-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3" y="1007739"/>
            <a:ext cx="8387979" cy="531703"/>
          </a:xfrm>
          <a:prstGeom prst="rect">
            <a:avLst/>
          </a:prstGeom>
        </p:spPr>
        <p:txBody>
          <a:bodyPr/>
          <a:lstStyle>
            <a:lvl1pPr>
              <a:defRPr>
                <a:solidFill>
                  <a:srgbClr val="FFFFFF"/>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5"/>
          <p:cNvSpPr>
            <a:spLocks noGrp="1"/>
          </p:cNvSpPr>
          <p:nvPr>
            <p:ph type="pic" sz="quarter" idx="11"/>
          </p:nvPr>
        </p:nvSpPr>
        <p:spPr>
          <a:xfrm>
            <a:off x="4622800" y="1597025"/>
            <a:ext cx="4100513" cy="3215145"/>
          </a:xfrm>
          <a:prstGeom prst="rect">
            <a:avLst/>
          </a:prstGeom>
        </p:spPr>
        <p:txBody>
          <a:bodyPr vert="horz"/>
          <a:lstStyle/>
          <a:p>
            <a:endParaRPr lang="en-US" dirty="0"/>
          </a:p>
        </p:txBody>
      </p:sp>
    </p:spTree>
    <p:extLst>
      <p:ext uri="{BB962C8B-B14F-4D97-AF65-F5344CB8AC3E}">
        <p14:creationId xmlns:p14="http://schemas.microsoft.com/office/powerpoint/2010/main" val="324890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CCC-Powerpoint-1920x1080px-2.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43746354"/>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51" r:id="rId3"/>
    <p:sldLayoutId id="2147483661" r:id="rId4"/>
    <p:sldLayoutId id="2147483664" r:id="rId5"/>
    <p:sldLayoutId id="2147483654" r:id="rId6"/>
    <p:sldLayoutId id="2147483658" r:id="rId7"/>
    <p:sldLayoutId id="2147483665" r:id="rId8"/>
    <p:sldLayoutId id="2147483659" r:id="rId9"/>
    <p:sldLayoutId id="2147483662" r:id="rId10"/>
  </p:sldLayoutIdLst>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1200" kern="1200">
          <a:solidFill>
            <a:schemeClr val="tx1"/>
          </a:solidFill>
          <a:latin typeface="+mn-lt"/>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mailto:Shane.barnes@clevelandcascades.co.uk" TargetMode="External"/><Relationship Id="rId2" Type="http://schemas.openxmlformats.org/officeDocument/2006/relationships/hyperlink" Target="http://www.clevelandcascades.co.uk/" TargetMode="External"/><Relationship Id="rId1" Type="http://schemas.openxmlformats.org/officeDocument/2006/relationships/slideLayout" Target="../slideLayouts/slideLayout10.xml"/><Relationship Id="rId5" Type="http://schemas.openxmlformats.org/officeDocument/2006/relationships/image" Target="../media/image23.jpg"/><Relationship Id="rId4" Type="http://schemas.openxmlformats.org/officeDocument/2006/relationships/hyperlink" Target="mailto:Stephen.beattie@clevelandcascades.co.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701" y="345587"/>
            <a:ext cx="5232917" cy="4797912"/>
          </a:xfrm>
        </p:spPr>
        <p:txBody>
          <a:bodyPr/>
          <a:lstStyle/>
          <a:p>
            <a:r>
              <a:rPr lang="en-US" dirty="0" err="1">
                <a:solidFill>
                  <a:schemeClr val="tx1"/>
                </a:solidFill>
              </a:rPr>
              <a:t>PortZone</a:t>
            </a:r>
            <a:r>
              <a:rPr lang="en-US" dirty="0">
                <a:solidFill>
                  <a:schemeClr val="tx1"/>
                </a:solidFill>
              </a:rPr>
              <a:t> Episode 19 – Bulk Loading: Degradation &amp; Dust Control</a:t>
            </a:r>
            <a:br>
              <a:rPr lang="en-US" dirty="0">
                <a:solidFill>
                  <a:schemeClr val="tx1"/>
                </a:solidFill>
              </a:rPr>
            </a:br>
            <a:br>
              <a:rPr lang="en-US" dirty="0">
                <a:solidFill>
                  <a:schemeClr val="tx1"/>
                </a:solidFill>
              </a:rPr>
            </a:br>
            <a:endParaRPr lang="en-US" dirty="0">
              <a:solidFill>
                <a:schemeClr val="tx1"/>
              </a:solidFill>
            </a:endParaRPr>
          </a:p>
        </p:txBody>
      </p:sp>
      <p:pic>
        <p:nvPicPr>
          <p:cNvPr id="4" name="Picture 3" descr="A green cylinder with a metal structure&#10;&#10;Description automatically generated with medium confidence">
            <a:extLst>
              <a:ext uri="{FF2B5EF4-FFF2-40B4-BE49-F238E27FC236}">
                <a16:creationId xmlns:a16="http://schemas.microsoft.com/office/drawing/2014/main" id="{E62CF43A-70A9-9015-178E-B3C8315532FE}"/>
              </a:ext>
            </a:extLst>
          </p:cNvPr>
          <p:cNvPicPr>
            <a:picLocks noChangeAspect="1"/>
          </p:cNvPicPr>
          <p:nvPr/>
        </p:nvPicPr>
        <p:blipFill>
          <a:blip r:embed="rId2"/>
          <a:stretch>
            <a:fillRect/>
          </a:stretch>
        </p:blipFill>
        <p:spPr>
          <a:xfrm>
            <a:off x="0" y="825022"/>
            <a:ext cx="2481943" cy="4318477"/>
          </a:xfrm>
          <a:prstGeom prst="rect">
            <a:avLst/>
          </a:prstGeom>
        </p:spPr>
      </p:pic>
    </p:spTree>
    <p:extLst>
      <p:ext uri="{BB962C8B-B14F-4D97-AF65-F5344CB8AC3E}">
        <p14:creationId xmlns:p14="http://schemas.microsoft.com/office/powerpoint/2010/main" val="342187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9877"/>
            <a:ext cx="8387979" cy="531703"/>
          </a:xfrm>
        </p:spPr>
        <p:txBody>
          <a:bodyPr/>
          <a:lstStyle/>
          <a:p>
            <a:r>
              <a:rPr lang="en-US" dirty="0">
                <a:solidFill>
                  <a:srgbClr val="00B050"/>
                </a:solidFill>
              </a:rPr>
              <a:t>Closed Hatch Loading – Hatch Chargers</a:t>
            </a:r>
          </a:p>
        </p:txBody>
      </p:sp>
      <p:sp>
        <p:nvSpPr>
          <p:cNvPr id="3" name="Text Placeholder 2"/>
          <p:cNvSpPr>
            <a:spLocks noGrp="1"/>
          </p:cNvSpPr>
          <p:nvPr>
            <p:ph type="body" sz="quarter" idx="10"/>
          </p:nvPr>
        </p:nvSpPr>
        <p:spPr>
          <a:xfrm>
            <a:off x="334963" y="1597025"/>
            <a:ext cx="4129565" cy="3277483"/>
          </a:xfrm>
        </p:spPr>
        <p:txBody>
          <a:bodyPr/>
          <a:lstStyle/>
          <a:p>
            <a:pPr algn="just"/>
            <a:r>
              <a:rPr lang="en-US" b="0" i="0" dirty="0">
                <a:effectLst/>
              </a:rPr>
              <a:t>The Hatch Charger System has been developed by Cleveland Cascades, primarily for cement handlers, to overcome the problems associated with free-flowing materials which are sensitive to wet conditions.</a:t>
            </a:r>
          </a:p>
          <a:p>
            <a:pPr algn="just"/>
            <a:endParaRPr lang="en-US" dirty="0"/>
          </a:p>
          <a:p>
            <a:pPr algn="just"/>
            <a:r>
              <a:rPr lang="en-US" b="0" i="0" dirty="0">
                <a:effectLst/>
              </a:rPr>
              <a:t>It is designed to accommodate any movement of the vessel or water during loading and enable continuous loading of closed “cement holes”.</a:t>
            </a:r>
          </a:p>
          <a:p>
            <a:pPr algn="just"/>
            <a:endParaRPr lang="en-US" dirty="0"/>
          </a:p>
          <a:p>
            <a:pPr algn="just"/>
            <a:r>
              <a:rPr lang="en-US" dirty="0"/>
              <a:t>These are in operation for other customers with the need for continuous loading.</a:t>
            </a:r>
          </a:p>
          <a:p>
            <a:pPr algn="just"/>
            <a:endParaRPr lang="en-US" dirty="0"/>
          </a:p>
          <a:p>
            <a:pPr algn="just"/>
            <a:endParaRPr lang="en-US" dirty="0"/>
          </a:p>
          <a:p>
            <a:pPr algn="just"/>
            <a:endParaRPr lang="en-US" dirty="0"/>
          </a:p>
          <a:p>
            <a:pPr algn="just"/>
            <a:endParaRPr lang="en-US" dirty="0"/>
          </a:p>
          <a:p>
            <a:pPr algn="just"/>
            <a:r>
              <a:rPr lang="en-US" sz="1000" dirty="0">
                <a:solidFill>
                  <a:srgbClr val="00B050"/>
                </a:solidFill>
              </a:rPr>
              <a:t>Right: CC420 – System loads Alumina, located in Australia. </a:t>
            </a:r>
          </a:p>
        </p:txBody>
      </p:sp>
      <p:pic>
        <p:nvPicPr>
          <p:cNvPr id="16" name="Picture 15" descr="A large white machine with green circles&#10;&#10;Description automatically generated">
            <a:extLst>
              <a:ext uri="{FF2B5EF4-FFF2-40B4-BE49-F238E27FC236}">
                <a16:creationId xmlns:a16="http://schemas.microsoft.com/office/drawing/2014/main" id="{A61B7E13-1EE3-74CB-8E8B-65FCDF715D44}"/>
              </a:ext>
            </a:extLst>
          </p:cNvPr>
          <p:cNvPicPr>
            <a:picLocks noChangeAspect="1"/>
          </p:cNvPicPr>
          <p:nvPr/>
        </p:nvPicPr>
        <p:blipFill>
          <a:blip r:embed="rId2"/>
          <a:stretch>
            <a:fillRect/>
          </a:stretch>
        </p:blipFill>
        <p:spPr>
          <a:xfrm>
            <a:off x="5895474" y="0"/>
            <a:ext cx="3248526" cy="5143500"/>
          </a:xfrm>
          <a:prstGeom prst="rect">
            <a:avLst/>
          </a:prstGeom>
        </p:spPr>
      </p:pic>
    </p:spTree>
    <p:extLst>
      <p:ext uri="{BB962C8B-B14F-4D97-AF65-F5344CB8AC3E}">
        <p14:creationId xmlns:p14="http://schemas.microsoft.com/office/powerpoint/2010/main" val="1243669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Residual material spillage – Prevention </a:t>
            </a:r>
          </a:p>
        </p:txBody>
      </p:sp>
      <p:sp>
        <p:nvSpPr>
          <p:cNvPr id="3" name="Text Placeholder 2"/>
          <p:cNvSpPr>
            <a:spLocks noGrp="1"/>
          </p:cNvSpPr>
          <p:nvPr>
            <p:ph type="body" sz="quarter" idx="10"/>
          </p:nvPr>
        </p:nvSpPr>
        <p:spPr/>
        <p:txBody>
          <a:bodyPr/>
          <a:lstStyle/>
          <a:p>
            <a:pPr algn="just"/>
            <a:r>
              <a:rPr lang="en-US" dirty="0"/>
              <a:t>The </a:t>
            </a:r>
            <a:r>
              <a:rPr lang="en-US" dirty="0" err="1"/>
              <a:t>Resitain</a:t>
            </a:r>
            <a:r>
              <a:rPr lang="en-US" dirty="0"/>
              <a:t> Valve is a trap-door type valve that is installed at the base of the chute. </a:t>
            </a:r>
          </a:p>
          <a:p>
            <a:pPr algn="just"/>
            <a:endParaRPr lang="en-US" dirty="0"/>
          </a:p>
          <a:p>
            <a:pPr algn="just"/>
            <a:r>
              <a:rPr lang="en-US" dirty="0"/>
              <a:t>The valve is open during loading and closed when loading is complete. </a:t>
            </a:r>
          </a:p>
          <a:p>
            <a:pPr algn="just"/>
            <a:endParaRPr lang="en-US" dirty="0"/>
          </a:p>
          <a:p>
            <a:pPr algn="just"/>
            <a:r>
              <a:rPr lang="en-US" dirty="0"/>
              <a:t>The primary function of the </a:t>
            </a:r>
            <a:r>
              <a:rPr lang="en-US" dirty="0" err="1"/>
              <a:t>Resitain</a:t>
            </a:r>
            <a:r>
              <a:rPr lang="en-US" dirty="0"/>
              <a:t> Valve is to prevent residual material from falling from the chute when moving between hatches or when moving back into stowing position. </a:t>
            </a:r>
          </a:p>
          <a:p>
            <a:pPr algn="just"/>
            <a:endParaRPr lang="en-US" dirty="0"/>
          </a:p>
          <a:p>
            <a:pPr algn="just"/>
            <a:r>
              <a:rPr lang="en-US" dirty="0"/>
              <a:t>This eliminates material spillage on the deck, in the water or dock and reduces the need for post-loading clean up. </a:t>
            </a:r>
          </a:p>
        </p:txBody>
      </p:sp>
      <p:pic>
        <p:nvPicPr>
          <p:cNvPr id="6" name="Picture Placeholder 5" descr="A close-up of a machine&#10;&#10;Description automatically generated">
            <a:extLst>
              <a:ext uri="{FF2B5EF4-FFF2-40B4-BE49-F238E27FC236}">
                <a16:creationId xmlns:a16="http://schemas.microsoft.com/office/drawing/2014/main" id="{34881EB3-3BC4-BA19-BD1D-5C7D3D79E15C}"/>
              </a:ext>
            </a:extLst>
          </p:cNvPr>
          <p:cNvPicPr>
            <a:picLocks noGrp="1" noChangeAspect="1"/>
          </p:cNvPicPr>
          <p:nvPr>
            <p:ph type="pic" sz="quarter" idx="11"/>
          </p:nvPr>
        </p:nvPicPr>
        <p:blipFill>
          <a:blip r:embed="rId2"/>
          <a:srcRect l="2167" r="2167"/>
          <a:stretch>
            <a:fillRect/>
          </a:stretch>
        </p:blipFill>
        <p:spPr/>
      </p:pic>
    </p:spTree>
    <p:extLst>
      <p:ext uri="{BB962C8B-B14F-4D97-AF65-F5344CB8AC3E}">
        <p14:creationId xmlns:p14="http://schemas.microsoft.com/office/powerpoint/2010/main" val="182938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3204B-4435-200F-277D-2BAAE9113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06DB1-1D7B-88E8-6393-422542200F9C}"/>
              </a:ext>
            </a:extLst>
          </p:cNvPr>
          <p:cNvSpPr>
            <a:spLocks noGrp="1"/>
          </p:cNvSpPr>
          <p:nvPr>
            <p:ph type="title"/>
          </p:nvPr>
        </p:nvSpPr>
        <p:spPr/>
        <p:txBody>
          <a:bodyPr/>
          <a:lstStyle/>
          <a:p>
            <a:r>
              <a:rPr lang="en-US" dirty="0">
                <a:solidFill>
                  <a:srgbClr val="00B050"/>
                </a:solidFill>
              </a:rPr>
              <a:t>Rotating Trimming Spout </a:t>
            </a:r>
          </a:p>
        </p:txBody>
      </p:sp>
      <p:sp>
        <p:nvSpPr>
          <p:cNvPr id="3" name="Text Placeholder 2">
            <a:extLst>
              <a:ext uri="{FF2B5EF4-FFF2-40B4-BE49-F238E27FC236}">
                <a16:creationId xmlns:a16="http://schemas.microsoft.com/office/drawing/2014/main" id="{62178AEF-AA8A-6595-0BF7-D4378749A019}"/>
              </a:ext>
            </a:extLst>
          </p:cNvPr>
          <p:cNvSpPr>
            <a:spLocks noGrp="1"/>
          </p:cNvSpPr>
          <p:nvPr>
            <p:ph type="body" sz="quarter" idx="10"/>
          </p:nvPr>
        </p:nvSpPr>
        <p:spPr>
          <a:xfrm>
            <a:off x="334963" y="1597025"/>
            <a:ext cx="3879685" cy="3215145"/>
          </a:xfrm>
        </p:spPr>
        <p:txBody>
          <a:bodyPr/>
          <a:lstStyle/>
          <a:p>
            <a:pPr algn="just"/>
            <a:r>
              <a:rPr lang="en-US" dirty="0"/>
              <a:t>The Trimming Spout enables accurate positioning of the load within the vessel’s hold. </a:t>
            </a:r>
          </a:p>
          <a:p>
            <a:pPr algn="just"/>
            <a:endParaRPr lang="en-US" dirty="0"/>
          </a:p>
          <a:p>
            <a:pPr algn="just"/>
            <a:r>
              <a:rPr lang="en-US" dirty="0"/>
              <a:t>The Trimming Spout is mounted on a slewing ring and has an electric motor drive control. </a:t>
            </a:r>
          </a:p>
          <a:p>
            <a:pPr algn="just"/>
            <a:endParaRPr lang="en-US" dirty="0"/>
          </a:p>
          <a:p>
            <a:pPr algn="just"/>
            <a:r>
              <a:rPr lang="en-US" dirty="0"/>
              <a:t>Some systems </a:t>
            </a:r>
            <a:r>
              <a:rPr lang="en-US" dirty="0" err="1"/>
              <a:t>utilise</a:t>
            </a:r>
            <a:r>
              <a:rPr lang="en-US" dirty="0"/>
              <a:t> the Trimming Spouts permanently and others have them as interchangeable with the skirt outlet. The switch over can be seamless with the power cables being plug &amp; socket and a stand for the Trimmer to be seated when not in use.  </a:t>
            </a:r>
          </a:p>
          <a:p>
            <a:pPr algn="just"/>
            <a:endParaRPr lang="en-US" dirty="0"/>
          </a:p>
          <a:p>
            <a:pPr algn="just"/>
            <a:endParaRPr lang="en-US" dirty="0"/>
          </a:p>
          <a:p>
            <a:pPr algn="just"/>
            <a:endParaRPr lang="en-US" dirty="0"/>
          </a:p>
          <a:p>
            <a:pPr algn="just"/>
            <a:r>
              <a:rPr lang="en-US" sz="1000" dirty="0">
                <a:solidFill>
                  <a:srgbClr val="00B050"/>
                </a:solidFill>
              </a:rPr>
              <a:t>Right: Rotating trimming spout fitted to Cascade System </a:t>
            </a:r>
          </a:p>
        </p:txBody>
      </p:sp>
      <p:pic>
        <p:nvPicPr>
          <p:cNvPr id="18" name="Picture 17" descr="A crane with a pipe attached to it&#10;&#10;Description automatically generated">
            <a:extLst>
              <a:ext uri="{FF2B5EF4-FFF2-40B4-BE49-F238E27FC236}">
                <a16:creationId xmlns:a16="http://schemas.microsoft.com/office/drawing/2014/main" id="{E26DFF65-242D-3144-05D5-D1C761C7D51C}"/>
              </a:ext>
            </a:extLst>
          </p:cNvPr>
          <p:cNvPicPr>
            <a:picLocks noChangeAspect="1"/>
          </p:cNvPicPr>
          <p:nvPr/>
        </p:nvPicPr>
        <p:blipFill>
          <a:blip r:embed="rId2"/>
          <a:stretch>
            <a:fillRect/>
          </a:stretch>
        </p:blipFill>
        <p:spPr>
          <a:xfrm>
            <a:off x="4340772" y="-20961"/>
            <a:ext cx="4803228" cy="5143500"/>
          </a:xfrm>
          <a:prstGeom prst="rect">
            <a:avLst/>
          </a:prstGeom>
        </p:spPr>
      </p:pic>
    </p:spTree>
    <p:extLst>
      <p:ext uri="{BB962C8B-B14F-4D97-AF65-F5344CB8AC3E}">
        <p14:creationId xmlns:p14="http://schemas.microsoft.com/office/powerpoint/2010/main" val="67726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88B4-3113-E790-5B0F-8B426B64B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9C266-6516-C7BB-1BD1-B573CA22A962}"/>
              </a:ext>
            </a:extLst>
          </p:cNvPr>
          <p:cNvSpPr>
            <a:spLocks noGrp="1"/>
          </p:cNvSpPr>
          <p:nvPr>
            <p:ph type="title"/>
          </p:nvPr>
        </p:nvSpPr>
        <p:spPr>
          <a:xfrm>
            <a:off x="334963" y="639877"/>
            <a:ext cx="8387979" cy="531703"/>
          </a:xfrm>
        </p:spPr>
        <p:txBody>
          <a:bodyPr/>
          <a:lstStyle/>
          <a:p>
            <a:r>
              <a:rPr lang="en-US" dirty="0">
                <a:solidFill>
                  <a:srgbClr val="00B050"/>
                </a:solidFill>
              </a:rPr>
              <a:t>Speed Reducer</a:t>
            </a:r>
          </a:p>
        </p:txBody>
      </p:sp>
      <p:sp>
        <p:nvSpPr>
          <p:cNvPr id="3" name="Text Placeholder 2">
            <a:extLst>
              <a:ext uri="{FF2B5EF4-FFF2-40B4-BE49-F238E27FC236}">
                <a16:creationId xmlns:a16="http://schemas.microsoft.com/office/drawing/2014/main" id="{6FFD3CD9-FF36-EB30-C980-B8675D632394}"/>
              </a:ext>
            </a:extLst>
          </p:cNvPr>
          <p:cNvSpPr>
            <a:spLocks noGrp="1"/>
          </p:cNvSpPr>
          <p:nvPr>
            <p:ph type="body" sz="quarter" idx="10"/>
          </p:nvPr>
        </p:nvSpPr>
        <p:spPr/>
        <p:txBody>
          <a:bodyPr/>
          <a:lstStyle/>
          <a:p>
            <a:pPr algn="just"/>
            <a:r>
              <a:rPr lang="en-US" dirty="0"/>
              <a:t>The Speed Reducer is located at the lower section of the Cascade Chute, it’s function is to control the flow velocity of the material at the outlet of the Cascade to ensure material is in Mass Flow and at low velocity. This prevents fast moving material flowing down the material pile and creating dust. </a:t>
            </a:r>
          </a:p>
          <a:p>
            <a:pPr algn="just"/>
            <a:endParaRPr lang="en-US" dirty="0"/>
          </a:p>
          <a:p>
            <a:pPr algn="just"/>
            <a:r>
              <a:rPr lang="en-US" dirty="0"/>
              <a:t>The speed reducer features 3-4 cones suspended within a rigid framework with an exit cone at the base. </a:t>
            </a:r>
          </a:p>
          <a:p>
            <a:pPr algn="just"/>
            <a:endParaRPr lang="en-US" dirty="0"/>
          </a:p>
          <a:p>
            <a:pPr algn="just"/>
            <a:r>
              <a:rPr lang="en-US" dirty="0"/>
              <a:t>The alignment of the Speed reducer is at 90 degrees to the cascade cones to allow for material collection and control. </a:t>
            </a:r>
          </a:p>
          <a:p>
            <a:pPr algn="just"/>
            <a:endParaRPr lang="en-US" dirty="0"/>
          </a:p>
          <a:p>
            <a:pPr algn="just"/>
            <a:r>
              <a:rPr lang="en-US" dirty="0"/>
              <a:t>These units are typically only supplied with very long Chutes or extremely dusty products.</a:t>
            </a:r>
          </a:p>
        </p:txBody>
      </p:sp>
      <p:pic>
        <p:nvPicPr>
          <p:cNvPr id="5" name="Picture 4" descr="A close-up of a cylindrical object&#10;&#10;Description automatically generated">
            <a:extLst>
              <a:ext uri="{FF2B5EF4-FFF2-40B4-BE49-F238E27FC236}">
                <a16:creationId xmlns:a16="http://schemas.microsoft.com/office/drawing/2014/main" id="{3FE39B14-555D-1876-992E-F1122C896419}"/>
              </a:ext>
            </a:extLst>
          </p:cNvPr>
          <p:cNvPicPr>
            <a:picLocks noChangeAspect="1"/>
          </p:cNvPicPr>
          <p:nvPr/>
        </p:nvPicPr>
        <p:blipFill>
          <a:blip r:embed="rId3"/>
          <a:stretch>
            <a:fillRect/>
          </a:stretch>
        </p:blipFill>
        <p:spPr>
          <a:xfrm>
            <a:off x="4679474" y="420413"/>
            <a:ext cx="4285851" cy="3782158"/>
          </a:xfrm>
          <a:prstGeom prst="rect">
            <a:avLst/>
          </a:prstGeom>
        </p:spPr>
      </p:pic>
    </p:spTree>
    <p:extLst>
      <p:ext uri="{BB962C8B-B14F-4D97-AF65-F5344CB8AC3E}">
        <p14:creationId xmlns:p14="http://schemas.microsoft.com/office/powerpoint/2010/main" val="242610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Question – What about the inclusion of Dust Extraction systems? </a:t>
            </a:r>
          </a:p>
        </p:txBody>
      </p:sp>
      <p:sp>
        <p:nvSpPr>
          <p:cNvPr id="3" name="Text Placeholder 2"/>
          <p:cNvSpPr>
            <a:spLocks noGrp="1"/>
          </p:cNvSpPr>
          <p:nvPr>
            <p:ph type="body" sz="quarter" idx="10"/>
          </p:nvPr>
        </p:nvSpPr>
        <p:spPr>
          <a:xfrm>
            <a:off x="334963" y="1808017"/>
            <a:ext cx="8420100" cy="3149745"/>
          </a:xfrm>
        </p:spPr>
        <p:txBody>
          <a:bodyPr/>
          <a:lstStyle/>
          <a:p>
            <a:r>
              <a:rPr lang="en-US" dirty="0"/>
              <a:t>We are often asked about the inclusion of dust extraction systems in our Cascade Chutes. </a:t>
            </a:r>
          </a:p>
          <a:p>
            <a:endParaRPr lang="en-US" dirty="0"/>
          </a:p>
          <a:p>
            <a:r>
              <a:rPr lang="en-US" dirty="0"/>
              <a:t>We have found that these are typically not needed since the Cascade System is designed to minimalize dust to such an extent that any extraction system would be negligible and would add unnecessary engineering and cost to the project. </a:t>
            </a:r>
          </a:p>
          <a:p>
            <a:endParaRPr lang="en-US" dirty="0"/>
          </a:p>
          <a:p>
            <a:r>
              <a:rPr lang="en-US" dirty="0"/>
              <a:t>In some cases where an end user may have insisted on the inclusion of adding a dust extraction system to the chute we would supply the head chute with a connection inlet flange for integration with a dust extraction system. </a:t>
            </a:r>
          </a:p>
        </p:txBody>
      </p:sp>
    </p:spTree>
    <p:extLst>
      <p:ext uri="{BB962C8B-B14F-4D97-AF65-F5344CB8AC3E}">
        <p14:creationId xmlns:p14="http://schemas.microsoft.com/office/powerpoint/2010/main" val="133198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243" y="156401"/>
            <a:ext cx="6223123" cy="531703"/>
          </a:xfrm>
        </p:spPr>
        <p:txBody>
          <a:bodyPr/>
          <a:lstStyle/>
          <a:p>
            <a:r>
              <a:rPr lang="en-US" dirty="0">
                <a:solidFill>
                  <a:schemeClr val="tx1"/>
                </a:solidFill>
              </a:rPr>
              <a:t>Case Study – Alumina Loading In India</a:t>
            </a:r>
          </a:p>
        </p:txBody>
      </p:sp>
      <p:sp>
        <p:nvSpPr>
          <p:cNvPr id="3" name="Text Placeholder 2"/>
          <p:cNvSpPr>
            <a:spLocks noGrp="1"/>
          </p:cNvSpPr>
          <p:nvPr>
            <p:ph type="body" sz="quarter" idx="10"/>
          </p:nvPr>
        </p:nvSpPr>
        <p:spPr>
          <a:xfrm>
            <a:off x="136634" y="991442"/>
            <a:ext cx="4129565" cy="3995657"/>
          </a:xfrm>
        </p:spPr>
        <p:txBody>
          <a:bodyPr/>
          <a:lstStyle/>
          <a:p>
            <a:pPr algn="just"/>
            <a:r>
              <a:rPr lang="en-US" dirty="0">
                <a:solidFill>
                  <a:schemeClr val="tx1"/>
                </a:solidFill>
              </a:rPr>
              <a:t>Problem</a:t>
            </a:r>
            <a:r>
              <a:rPr lang="en-US" dirty="0"/>
              <a:t>: Alumina Dust</a:t>
            </a:r>
          </a:p>
          <a:p>
            <a:pPr algn="just"/>
            <a:r>
              <a:rPr lang="en-US" dirty="0"/>
              <a:t>Application to load Alumina at rates of up to 3,000 Cubic meters per hour.</a:t>
            </a:r>
          </a:p>
          <a:p>
            <a:pPr algn="just"/>
            <a:r>
              <a:rPr lang="en-US" dirty="0"/>
              <a:t>Alumina is a very abrasive material and can form cutting paste if moisture is present. </a:t>
            </a:r>
          </a:p>
          <a:p>
            <a:pPr algn="just"/>
            <a:endParaRPr lang="en-US" dirty="0"/>
          </a:p>
          <a:p>
            <a:pPr algn="just"/>
            <a:r>
              <a:rPr lang="en-US" dirty="0">
                <a:solidFill>
                  <a:schemeClr val="tx1"/>
                </a:solidFill>
              </a:rPr>
              <a:t>Solution(s)</a:t>
            </a:r>
            <a:r>
              <a:rPr lang="en-US" dirty="0"/>
              <a:t>: CC923 Cleveland Cascade System </a:t>
            </a:r>
          </a:p>
          <a:p>
            <a:pPr algn="just"/>
            <a:endParaRPr lang="en-US" dirty="0"/>
          </a:p>
          <a:p>
            <a:pPr algn="just"/>
            <a:r>
              <a:rPr lang="en-US" dirty="0"/>
              <a:t>Liner Selection: Sintered Alumina Ceramic Tiles in cones and Head Chute running faces. </a:t>
            </a:r>
          </a:p>
          <a:p>
            <a:pPr algn="just"/>
            <a:endParaRPr lang="en-US" dirty="0"/>
          </a:p>
          <a:p>
            <a:pPr algn="just"/>
            <a:r>
              <a:rPr lang="en-US" dirty="0"/>
              <a:t>Strops – </a:t>
            </a:r>
            <a:r>
              <a:rPr lang="en-US" dirty="0" err="1"/>
              <a:t>Dyneema</a:t>
            </a:r>
            <a:r>
              <a:rPr lang="en-US" dirty="0"/>
              <a:t> Material for increased resistance to abrasion from Alumina Dust. </a:t>
            </a:r>
          </a:p>
          <a:p>
            <a:pPr algn="just"/>
            <a:endParaRPr lang="en-US" dirty="0"/>
          </a:p>
          <a:p>
            <a:pPr algn="just"/>
            <a:endParaRPr lang="en-US" dirty="0"/>
          </a:p>
          <a:p>
            <a:pPr algn="just"/>
            <a:endParaRPr lang="en-US" dirty="0"/>
          </a:p>
          <a:p>
            <a:pPr algn="just"/>
            <a:endParaRPr lang="en-US" dirty="0"/>
          </a:p>
          <a:p>
            <a:pPr algn="just"/>
            <a:endParaRPr lang="en-US" dirty="0"/>
          </a:p>
          <a:p>
            <a:pPr algn="just"/>
            <a:r>
              <a:rPr lang="en-US" sz="1000" dirty="0">
                <a:solidFill>
                  <a:schemeClr val="tx1"/>
                </a:solidFill>
              </a:rPr>
              <a:t>Right: CC923 1700 Sized Cascade System – Loading Alumina - India</a:t>
            </a:r>
          </a:p>
        </p:txBody>
      </p:sp>
      <p:pic>
        <p:nvPicPr>
          <p:cNvPr id="5" name="Picture Placeholder 4">
            <a:extLst>
              <a:ext uri="{FF2B5EF4-FFF2-40B4-BE49-F238E27FC236}">
                <a16:creationId xmlns:a16="http://schemas.microsoft.com/office/drawing/2014/main" id="{F0E8CAE8-2739-1779-8948-113486579158}"/>
              </a:ext>
            </a:extLst>
          </p:cNvPr>
          <p:cNvPicPr>
            <a:picLocks noGrp="1" noChangeAspect="1"/>
          </p:cNvPicPr>
          <p:nvPr>
            <p:ph type="pic" sz="quarter" idx="11"/>
          </p:nvPr>
        </p:nvPicPr>
        <p:blipFill>
          <a:blip r:embed="rId3"/>
          <a:srcRect t="20601" b="20601"/>
          <a:stretch>
            <a:fillRect/>
          </a:stretch>
        </p:blipFill>
        <p:spPr>
          <a:xfrm>
            <a:off x="4383087" y="984226"/>
            <a:ext cx="4624279" cy="4002873"/>
          </a:xfrm>
          <a:prstGeom prst="rect">
            <a:avLst/>
          </a:prstGeom>
        </p:spPr>
      </p:pic>
    </p:spTree>
    <p:extLst>
      <p:ext uri="{BB962C8B-B14F-4D97-AF65-F5344CB8AC3E}">
        <p14:creationId xmlns:p14="http://schemas.microsoft.com/office/powerpoint/2010/main" val="205086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18" y="688424"/>
            <a:ext cx="8387979" cy="531703"/>
          </a:xfrm>
        </p:spPr>
        <p:txBody>
          <a:bodyPr/>
          <a:lstStyle/>
          <a:p>
            <a:r>
              <a:rPr lang="en-US" dirty="0">
                <a:solidFill>
                  <a:schemeClr val="tx1"/>
                </a:solidFill>
              </a:rPr>
              <a:t>Case Study – Biomass Loading, USA </a:t>
            </a:r>
          </a:p>
        </p:txBody>
      </p:sp>
      <p:sp>
        <p:nvSpPr>
          <p:cNvPr id="3" name="Text Placeholder 2"/>
          <p:cNvSpPr>
            <a:spLocks noGrp="1"/>
          </p:cNvSpPr>
          <p:nvPr>
            <p:ph type="body" sz="quarter" idx="10"/>
          </p:nvPr>
        </p:nvSpPr>
        <p:spPr>
          <a:xfrm>
            <a:off x="131242" y="1157252"/>
            <a:ext cx="4129565" cy="3896871"/>
          </a:xfrm>
        </p:spPr>
        <p:txBody>
          <a:bodyPr/>
          <a:lstStyle/>
          <a:p>
            <a:pPr algn="just"/>
            <a:r>
              <a:rPr lang="en-US" dirty="0">
                <a:solidFill>
                  <a:schemeClr val="tx1"/>
                </a:solidFill>
              </a:rPr>
              <a:t>Problem</a:t>
            </a:r>
            <a:r>
              <a:rPr lang="en-US" dirty="0"/>
              <a:t>: Degradation of Biomass Pellets </a:t>
            </a:r>
          </a:p>
          <a:p>
            <a:pPr algn="just"/>
            <a:endParaRPr lang="en-US" dirty="0"/>
          </a:p>
          <a:p>
            <a:pPr algn="just"/>
            <a:r>
              <a:rPr lang="en-US" dirty="0">
                <a:solidFill>
                  <a:schemeClr val="tx1"/>
                </a:solidFill>
              </a:rPr>
              <a:t>Solution</a:t>
            </a:r>
            <a:r>
              <a:rPr lang="en-US" dirty="0"/>
              <a:t>: CC959 Cleveland Cascade System</a:t>
            </a:r>
          </a:p>
          <a:p>
            <a:pPr algn="just"/>
            <a:endParaRPr lang="en-US" dirty="0"/>
          </a:p>
          <a:p>
            <a:pPr algn="just"/>
            <a:r>
              <a:rPr lang="en-US" dirty="0"/>
              <a:t>Biomass Wood Pellets 10-12mm Dia x 10-40mm Long to be protected from Degradation and eliminate dust.  </a:t>
            </a:r>
          </a:p>
          <a:p>
            <a:pPr algn="just"/>
            <a:endParaRPr lang="en-US" dirty="0"/>
          </a:p>
          <a:p>
            <a:pPr algn="just"/>
            <a:r>
              <a:rPr lang="en-US" dirty="0"/>
              <a:t>Skirt Outlet interchangeable with a loading hood for closed barge loading. </a:t>
            </a:r>
          </a:p>
          <a:p>
            <a:pPr algn="just"/>
            <a:endParaRPr lang="en-US" dirty="0"/>
          </a:p>
          <a:p>
            <a:pPr algn="just"/>
            <a:r>
              <a:rPr lang="en-US" dirty="0"/>
              <a:t>Liner Selection: Stainless Steel in Head Chute running faces, UHMWPE Anti-Static in Cones. </a:t>
            </a:r>
          </a:p>
          <a:p>
            <a:pPr algn="just"/>
            <a:endParaRPr lang="en-US" dirty="0"/>
          </a:p>
          <a:p>
            <a:pPr algn="just"/>
            <a:r>
              <a:rPr lang="en-US" dirty="0">
                <a:solidFill>
                  <a:schemeClr val="tx1"/>
                </a:solidFill>
              </a:rPr>
              <a:t>Additional feature(s): </a:t>
            </a:r>
            <a:r>
              <a:rPr lang="en-US" dirty="0"/>
              <a:t>Anti Static System – Installed from the carrier through the cones to the head chute to earthing path for reduction of spark potential. </a:t>
            </a:r>
          </a:p>
          <a:p>
            <a:pPr algn="just"/>
            <a:endParaRPr lang="en-US" dirty="0"/>
          </a:p>
          <a:p>
            <a:pPr algn="just"/>
            <a:r>
              <a:rPr lang="en-US" sz="1000" dirty="0">
                <a:solidFill>
                  <a:schemeClr val="tx1"/>
                </a:solidFill>
              </a:rPr>
              <a:t>Right: CC959 – Barge Loading Biomass Pellets at 900 cubic meters per hour. </a:t>
            </a:r>
          </a:p>
        </p:txBody>
      </p:sp>
      <p:pic>
        <p:nvPicPr>
          <p:cNvPr id="8" name="Picture 7" descr="A crane on a boat&#10;&#10;Description automatically generated">
            <a:extLst>
              <a:ext uri="{FF2B5EF4-FFF2-40B4-BE49-F238E27FC236}">
                <a16:creationId xmlns:a16="http://schemas.microsoft.com/office/drawing/2014/main" id="{60245C90-68F7-3B87-4CFB-0D88DB7F4C16}"/>
              </a:ext>
            </a:extLst>
          </p:cNvPr>
          <p:cNvPicPr>
            <a:picLocks noChangeAspect="1"/>
          </p:cNvPicPr>
          <p:nvPr/>
        </p:nvPicPr>
        <p:blipFill>
          <a:blip r:embed="rId2"/>
          <a:stretch>
            <a:fillRect/>
          </a:stretch>
        </p:blipFill>
        <p:spPr>
          <a:xfrm rot="5400000">
            <a:off x="4643438" y="642938"/>
            <a:ext cx="5143500" cy="3857625"/>
          </a:xfrm>
          <a:prstGeom prst="rect">
            <a:avLst/>
          </a:prstGeom>
        </p:spPr>
      </p:pic>
    </p:spTree>
    <p:extLst>
      <p:ext uri="{BB962C8B-B14F-4D97-AF65-F5344CB8AC3E}">
        <p14:creationId xmlns:p14="http://schemas.microsoft.com/office/powerpoint/2010/main" val="206354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604F5-1AA1-36CF-6859-FE8F33C85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75A9A-E96A-FC03-C231-9A7FC151D68F}"/>
              </a:ext>
            </a:extLst>
          </p:cNvPr>
          <p:cNvSpPr>
            <a:spLocks noGrp="1"/>
          </p:cNvSpPr>
          <p:nvPr>
            <p:ph type="title"/>
          </p:nvPr>
        </p:nvSpPr>
        <p:spPr>
          <a:xfrm>
            <a:off x="2396072" y="178595"/>
            <a:ext cx="8387979" cy="531703"/>
          </a:xfrm>
        </p:spPr>
        <p:txBody>
          <a:bodyPr/>
          <a:lstStyle/>
          <a:p>
            <a:r>
              <a:rPr lang="en-US" dirty="0">
                <a:solidFill>
                  <a:schemeClr val="tx1"/>
                </a:solidFill>
              </a:rPr>
              <a:t>Case Study – Cement &amp; Clinker Loading, Turkey. </a:t>
            </a:r>
          </a:p>
        </p:txBody>
      </p:sp>
      <p:sp>
        <p:nvSpPr>
          <p:cNvPr id="3" name="Text Placeholder 2">
            <a:extLst>
              <a:ext uri="{FF2B5EF4-FFF2-40B4-BE49-F238E27FC236}">
                <a16:creationId xmlns:a16="http://schemas.microsoft.com/office/drawing/2014/main" id="{972FA6DC-3C2E-162D-2479-CB502AAA8643}"/>
              </a:ext>
            </a:extLst>
          </p:cNvPr>
          <p:cNvSpPr>
            <a:spLocks noGrp="1"/>
          </p:cNvSpPr>
          <p:nvPr>
            <p:ph type="body" sz="quarter" idx="10"/>
          </p:nvPr>
        </p:nvSpPr>
        <p:spPr>
          <a:xfrm>
            <a:off x="115327" y="710299"/>
            <a:ext cx="5516216" cy="2184156"/>
          </a:xfrm>
        </p:spPr>
        <p:txBody>
          <a:bodyPr/>
          <a:lstStyle/>
          <a:p>
            <a:pPr algn="just"/>
            <a:r>
              <a:rPr lang="en-US" dirty="0">
                <a:solidFill>
                  <a:schemeClr val="tx1"/>
                </a:solidFill>
              </a:rPr>
              <a:t>Problem: </a:t>
            </a:r>
            <a:r>
              <a:rPr lang="en-US" dirty="0"/>
              <a:t>Cement &amp; Clinker Loading – Reduction of dust from loading and pile. </a:t>
            </a:r>
          </a:p>
          <a:p>
            <a:pPr algn="just"/>
            <a:r>
              <a:rPr lang="en-US" dirty="0">
                <a:solidFill>
                  <a:schemeClr val="tx1"/>
                </a:solidFill>
              </a:rPr>
              <a:t>Solution(s)</a:t>
            </a:r>
            <a:r>
              <a:rPr lang="en-US" dirty="0"/>
              <a:t>: CC880 Cleveland Cascade System with added cement skirt </a:t>
            </a:r>
          </a:p>
          <a:p>
            <a:pPr algn="just"/>
            <a:endParaRPr lang="en-US" dirty="0"/>
          </a:p>
          <a:p>
            <a:pPr algn="just"/>
            <a:r>
              <a:rPr lang="en-US" dirty="0"/>
              <a:t>Liner Selection – Sintered Alumina Ceramic Tiles in Head Chute running faces and cones. </a:t>
            </a:r>
          </a:p>
          <a:p>
            <a:pPr algn="just"/>
            <a:r>
              <a:rPr lang="en-US" dirty="0" err="1">
                <a:solidFill>
                  <a:schemeClr val="tx1"/>
                </a:solidFill>
              </a:rPr>
              <a:t>Addittional</a:t>
            </a:r>
            <a:r>
              <a:rPr lang="en-US" dirty="0">
                <a:solidFill>
                  <a:schemeClr val="tx1"/>
                </a:solidFill>
              </a:rPr>
              <a:t> feature(s): </a:t>
            </a:r>
            <a:r>
              <a:rPr lang="en-US" dirty="0"/>
              <a:t>Tubular Cement Skirt – this becomes buried in the cement material during loading creating a seal and reducing moving material down the pile further reducing dust creation. </a:t>
            </a:r>
          </a:p>
          <a:p>
            <a:endParaRPr lang="en-US" dirty="0"/>
          </a:p>
          <a:p>
            <a:r>
              <a:rPr lang="en-US" sz="1000" dirty="0">
                <a:solidFill>
                  <a:schemeClr val="tx1"/>
                </a:solidFill>
              </a:rPr>
              <a:t>Below : Cement Skirt</a:t>
            </a: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r>
              <a:rPr lang="en-US" sz="1000" dirty="0">
                <a:solidFill>
                  <a:schemeClr val="tx1"/>
                </a:solidFill>
              </a:rPr>
              <a:t>                                                                </a:t>
            </a: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r>
              <a:rPr lang="en-US" sz="1000" dirty="0">
                <a:solidFill>
                  <a:schemeClr val="tx1"/>
                </a:solidFill>
              </a:rPr>
              <a:t>                                                                Right: CC880 Loading Clinker at 1100 </a:t>
            </a:r>
            <a:r>
              <a:rPr lang="en-US" sz="1000" dirty="0" err="1">
                <a:solidFill>
                  <a:schemeClr val="tx1"/>
                </a:solidFill>
              </a:rPr>
              <a:t>tonnes</a:t>
            </a:r>
            <a:r>
              <a:rPr lang="en-US" sz="1000" dirty="0">
                <a:solidFill>
                  <a:schemeClr val="tx1"/>
                </a:solidFill>
              </a:rPr>
              <a:t> per hour.                                                                              </a:t>
            </a:r>
          </a:p>
          <a:p>
            <a:endParaRPr lang="en-US" sz="1000" dirty="0">
              <a:solidFill>
                <a:schemeClr val="tx1"/>
              </a:solidFill>
            </a:endParaRPr>
          </a:p>
        </p:txBody>
      </p:sp>
      <p:pic>
        <p:nvPicPr>
          <p:cNvPr id="10" name="Picture 9" descr="A large metal tower with a crane&#10;&#10;Description automatically generated">
            <a:extLst>
              <a:ext uri="{FF2B5EF4-FFF2-40B4-BE49-F238E27FC236}">
                <a16:creationId xmlns:a16="http://schemas.microsoft.com/office/drawing/2014/main" id="{C7B3E1C1-1174-8BC4-946B-85F505D0AF85}"/>
              </a:ext>
            </a:extLst>
          </p:cNvPr>
          <p:cNvPicPr>
            <a:picLocks noChangeAspect="1"/>
          </p:cNvPicPr>
          <p:nvPr/>
        </p:nvPicPr>
        <p:blipFill>
          <a:blip r:embed="rId2"/>
          <a:stretch>
            <a:fillRect/>
          </a:stretch>
        </p:blipFill>
        <p:spPr>
          <a:xfrm>
            <a:off x="5631543" y="633046"/>
            <a:ext cx="3377215" cy="4363383"/>
          </a:xfrm>
          <a:prstGeom prst="rect">
            <a:avLst/>
          </a:prstGeom>
        </p:spPr>
      </p:pic>
      <p:pic>
        <p:nvPicPr>
          <p:cNvPr id="12" name="Picture 11" descr="A large green machine in a factory&#10;&#10;Description automatically generated">
            <a:extLst>
              <a:ext uri="{FF2B5EF4-FFF2-40B4-BE49-F238E27FC236}">
                <a16:creationId xmlns:a16="http://schemas.microsoft.com/office/drawing/2014/main" id="{F9765B10-A155-7759-6EFE-C0AF5911B006}"/>
              </a:ext>
            </a:extLst>
          </p:cNvPr>
          <p:cNvPicPr>
            <a:picLocks noChangeAspect="1"/>
          </p:cNvPicPr>
          <p:nvPr/>
        </p:nvPicPr>
        <p:blipFill>
          <a:blip r:embed="rId3"/>
          <a:stretch>
            <a:fillRect/>
          </a:stretch>
        </p:blipFill>
        <p:spPr>
          <a:xfrm>
            <a:off x="115327" y="2791884"/>
            <a:ext cx="2816772" cy="1979886"/>
          </a:xfrm>
          <a:prstGeom prst="rect">
            <a:avLst/>
          </a:prstGeom>
        </p:spPr>
      </p:pic>
    </p:spTree>
    <p:extLst>
      <p:ext uri="{BB962C8B-B14F-4D97-AF65-F5344CB8AC3E}">
        <p14:creationId xmlns:p14="http://schemas.microsoft.com/office/powerpoint/2010/main" val="999347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AAB4-F229-B27A-5EA1-0E24DBC4D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10F9-CDC1-5731-B55E-AB92C465A011}"/>
              </a:ext>
            </a:extLst>
          </p:cNvPr>
          <p:cNvSpPr>
            <a:spLocks noGrp="1"/>
          </p:cNvSpPr>
          <p:nvPr>
            <p:ph type="title"/>
          </p:nvPr>
        </p:nvSpPr>
        <p:spPr>
          <a:xfrm>
            <a:off x="66818" y="688424"/>
            <a:ext cx="8387979" cy="531703"/>
          </a:xfrm>
        </p:spPr>
        <p:txBody>
          <a:bodyPr/>
          <a:lstStyle/>
          <a:p>
            <a:r>
              <a:rPr lang="en-US" dirty="0">
                <a:solidFill>
                  <a:schemeClr val="tx1"/>
                </a:solidFill>
              </a:rPr>
              <a:t>Contact Details</a:t>
            </a:r>
          </a:p>
        </p:txBody>
      </p:sp>
      <p:sp>
        <p:nvSpPr>
          <p:cNvPr id="3" name="Text Placeholder 2">
            <a:extLst>
              <a:ext uri="{FF2B5EF4-FFF2-40B4-BE49-F238E27FC236}">
                <a16:creationId xmlns:a16="http://schemas.microsoft.com/office/drawing/2014/main" id="{0C83BB5D-33C8-AF50-1725-F1B05C978475}"/>
              </a:ext>
            </a:extLst>
          </p:cNvPr>
          <p:cNvSpPr>
            <a:spLocks noGrp="1"/>
          </p:cNvSpPr>
          <p:nvPr>
            <p:ph type="body" sz="quarter" idx="10"/>
          </p:nvPr>
        </p:nvSpPr>
        <p:spPr>
          <a:xfrm>
            <a:off x="131242" y="1157252"/>
            <a:ext cx="4129565" cy="3896871"/>
          </a:xfrm>
        </p:spPr>
        <p:txBody>
          <a:bodyPr/>
          <a:lstStyle/>
          <a:p>
            <a:pPr algn="just"/>
            <a:r>
              <a:rPr lang="en-US" sz="1000" dirty="0">
                <a:solidFill>
                  <a:schemeClr val="tx1"/>
                </a:solidFill>
              </a:rPr>
              <a:t>Website: </a:t>
            </a:r>
            <a:r>
              <a:rPr lang="en-US" sz="1000" dirty="0">
                <a:solidFill>
                  <a:srgbClr val="0070C0"/>
                </a:solidFill>
                <a:hlinkClick r:id="rId2">
                  <a:extLst>
                    <a:ext uri="{A12FA001-AC4F-418D-AE19-62706E023703}">
                      <ahyp:hlinkClr xmlns:ahyp="http://schemas.microsoft.com/office/drawing/2018/hyperlinkcolor" val="tx"/>
                    </a:ext>
                  </a:extLst>
                </a:hlinkClick>
              </a:rPr>
              <a:t>www.clevelandcascades.co.uk</a:t>
            </a:r>
            <a:r>
              <a:rPr lang="en-US" sz="1000" dirty="0">
                <a:solidFill>
                  <a:srgbClr val="0070C0"/>
                </a:solidFill>
              </a:rPr>
              <a:t> </a:t>
            </a:r>
          </a:p>
          <a:p>
            <a:pPr algn="just"/>
            <a:endParaRPr lang="en-US" sz="1000" dirty="0">
              <a:solidFill>
                <a:srgbClr val="0070C0"/>
              </a:solidFill>
            </a:endParaRPr>
          </a:p>
          <a:p>
            <a:pPr algn="just"/>
            <a:r>
              <a:rPr lang="en-US" sz="1000" dirty="0">
                <a:solidFill>
                  <a:schemeClr val="tx1"/>
                </a:solidFill>
              </a:rPr>
              <a:t>Contacts:</a:t>
            </a:r>
          </a:p>
          <a:p>
            <a:pPr algn="just"/>
            <a:r>
              <a:rPr lang="en-US" sz="1000" dirty="0">
                <a:solidFill>
                  <a:schemeClr val="tx1"/>
                </a:solidFill>
              </a:rPr>
              <a:t>Shane Barnes – Commercial Manager </a:t>
            </a:r>
          </a:p>
          <a:p>
            <a:pPr algn="just"/>
            <a:r>
              <a:rPr lang="en-US" sz="1000" dirty="0">
                <a:solidFill>
                  <a:schemeClr val="tx1"/>
                </a:solidFill>
              </a:rPr>
              <a:t>Tel: +441642 753275</a:t>
            </a:r>
          </a:p>
          <a:p>
            <a:pPr algn="just"/>
            <a:r>
              <a:rPr lang="en-US" sz="1000" dirty="0">
                <a:solidFill>
                  <a:srgbClr val="0070C0"/>
                </a:solidFill>
                <a:hlinkClick r:id="rId3">
                  <a:extLst>
                    <a:ext uri="{A12FA001-AC4F-418D-AE19-62706E023703}">
                      <ahyp:hlinkClr xmlns:ahyp="http://schemas.microsoft.com/office/drawing/2018/hyperlinkcolor" val="tx"/>
                    </a:ext>
                  </a:extLst>
                </a:hlinkClick>
              </a:rPr>
              <a:t>Shane.barnes@clevelandcascades.co.uk</a:t>
            </a:r>
            <a:r>
              <a:rPr lang="en-US" sz="1000" dirty="0">
                <a:solidFill>
                  <a:srgbClr val="0070C0"/>
                </a:solidFill>
              </a:rPr>
              <a:t> </a:t>
            </a:r>
          </a:p>
          <a:p>
            <a:pPr algn="just"/>
            <a:endParaRPr lang="en-US" sz="1000" dirty="0">
              <a:solidFill>
                <a:srgbClr val="0070C0"/>
              </a:solidFill>
            </a:endParaRPr>
          </a:p>
          <a:p>
            <a:pPr algn="just"/>
            <a:r>
              <a:rPr lang="en-US" sz="1000" dirty="0">
                <a:solidFill>
                  <a:schemeClr val="tx1"/>
                </a:solidFill>
              </a:rPr>
              <a:t>Stephen Beattie – Technical Sales Engineer</a:t>
            </a:r>
          </a:p>
          <a:p>
            <a:pPr algn="just"/>
            <a:r>
              <a:rPr lang="en-US" sz="1000" dirty="0">
                <a:solidFill>
                  <a:schemeClr val="tx1"/>
                </a:solidFill>
              </a:rPr>
              <a:t>Tel: +441642 753277</a:t>
            </a:r>
          </a:p>
          <a:p>
            <a:pPr algn="just"/>
            <a:r>
              <a:rPr lang="en-US" sz="1000" dirty="0">
                <a:solidFill>
                  <a:srgbClr val="0070C0"/>
                </a:solidFill>
                <a:hlinkClick r:id="rId4">
                  <a:extLst>
                    <a:ext uri="{A12FA001-AC4F-418D-AE19-62706E023703}">
                      <ahyp:hlinkClr xmlns:ahyp="http://schemas.microsoft.com/office/drawing/2018/hyperlinkcolor" val="tx"/>
                    </a:ext>
                  </a:extLst>
                </a:hlinkClick>
              </a:rPr>
              <a:t>Stephen.beattie@clevelandcascades.co.uk</a:t>
            </a:r>
            <a:r>
              <a:rPr lang="en-US" sz="1000" dirty="0">
                <a:solidFill>
                  <a:srgbClr val="0070C0"/>
                </a:solidFill>
              </a:rPr>
              <a:t> </a:t>
            </a:r>
          </a:p>
        </p:txBody>
      </p:sp>
      <p:pic>
        <p:nvPicPr>
          <p:cNvPr id="10" name="Picture 9" descr="A large ship with cranes on it&#10;&#10;Description automatically generated">
            <a:extLst>
              <a:ext uri="{FF2B5EF4-FFF2-40B4-BE49-F238E27FC236}">
                <a16:creationId xmlns:a16="http://schemas.microsoft.com/office/drawing/2014/main" id="{1B7572B8-85CD-417D-46EA-3977382238C5}"/>
              </a:ext>
            </a:extLst>
          </p:cNvPr>
          <p:cNvPicPr>
            <a:picLocks noChangeAspect="1"/>
          </p:cNvPicPr>
          <p:nvPr/>
        </p:nvPicPr>
        <p:blipFill>
          <a:blip r:embed="rId5"/>
          <a:stretch>
            <a:fillRect/>
          </a:stretch>
        </p:blipFill>
        <p:spPr>
          <a:xfrm>
            <a:off x="2837792" y="0"/>
            <a:ext cx="6306207" cy="5143500"/>
          </a:xfrm>
          <a:prstGeom prst="rect">
            <a:avLst/>
          </a:prstGeom>
        </p:spPr>
      </p:pic>
    </p:spTree>
    <p:extLst>
      <p:ext uri="{BB962C8B-B14F-4D97-AF65-F5344CB8AC3E}">
        <p14:creationId xmlns:p14="http://schemas.microsoft.com/office/powerpoint/2010/main" val="125189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6878" y="935003"/>
            <a:ext cx="5530479" cy="531703"/>
          </a:xfrm>
        </p:spPr>
        <p:txBody>
          <a:bodyPr/>
          <a:lstStyle/>
          <a:p>
            <a:r>
              <a:rPr lang="en-US" dirty="0"/>
              <a:t>Material Degradation </a:t>
            </a:r>
          </a:p>
        </p:txBody>
      </p:sp>
      <p:sp>
        <p:nvSpPr>
          <p:cNvPr id="7" name="Text Placeholder 6"/>
          <p:cNvSpPr>
            <a:spLocks noGrp="1"/>
          </p:cNvSpPr>
          <p:nvPr>
            <p:ph type="body" sz="quarter" idx="10"/>
          </p:nvPr>
        </p:nvSpPr>
        <p:spPr>
          <a:xfrm>
            <a:off x="116878" y="1597025"/>
            <a:ext cx="3265713" cy="3360738"/>
          </a:xfrm>
        </p:spPr>
        <p:txBody>
          <a:bodyPr/>
          <a:lstStyle/>
          <a:p>
            <a:pPr algn="just"/>
            <a:r>
              <a:rPr lang="en-US" dirty="0"/>
              <a:t>One of the major challenges in bulk handling is maintaining material integrity of the product. </a:t>
            </a:r>
          </a:p>
          <a:p>
            <a:pPr algn="just"/>
            <a:r>
              <a:rPr lang="en-US" dirty="0"/>
              <a:t>Degradation can reduce the bulk material process yield and the value of the product. </a:t>
            </a:r>
          </a:p>
          <a:p>
            <a:pPr algn="just"/>
            <a:endParaRPr lang="en-US" dirty="0"/>
          </a:p>
          <a:p>
            <a:pPr algn="just"/>
            <a:r>
              <a:rPr lang="en-US" dirty="0"/>
              <a:t>Degradation of bulk material also creates dust and the containment challenges that go hand in hand. </a:t>
            </a:r>
          </a:p>
          <a:p>
            <a:pPr algn="just"/>
            <a:endParaRPr lang="en-US" dirty="0"/>
          </a:p>
          <a:p>
            <a:pPr algn="just"/>
            <a:endParaRPr lang="en-US" dirty="0">
              <a:solidFill>
                <a:schemeClr val="accent2"/>
              </a:solidFill>
            </a:endParaRPr>
          </a:p>
          <a:p>
            <a:pPr algn="just"/>
            <a:endParaRPr lang="en-US" dirty="0">
              <a:solidFill>
                <a:schemeClr val="accent2"/>
              </a:solidFill>
            </a:endParaRPr>
          </a:p>
          <a:p>
            <a:pPr algn="just"/>
            <a:r>
              <a:rPr lang="en-US" dirty="0">
                <a:solidFill>
                  <a:schemeClr val="accent2"/>
                </a:solidFill>
              </a:rPr>
              <a:t>Right:</a:t>
            </a:r>
          </a:p>
          <a:p>
            <a:pPr algn="just"/>
            <a:r>
              <a:rPr lang="en-US" dirty="0">
                <a:solidFill>
                  <a:schemeClr val="accent2"/>
                </a:solidFill>
              </a:rPr>
              <a:t>CC903 Loading Nepheline Syenite in </a:t>
            </a:r>
            <a:r>
              <a:rPr lang="en-US" dirty="0" err="1">
                <a:solidFill>
                  <a:schemeClr val="accent2"/>
                </a:solidFill>
              </a:rPr>
              <a:t>Stjernoy</a:t>
            </a:r>
            <a:r>
              <a:rPr lang="en-US" dirty="0">
                <a:solidFill>
                  <a:schemeClr val="accent2"/>
                </a:solidFill>
              </a:rPr>
              <a:t>, Norway at 800 Metric </a:t>
            </a:r>
            <a:r>
              <a:rPr lang="en-US" dirty="0" err="1">
                <a:solidFill>
                  <a:schemeClr val="accent2"/>
                </a:solidFill>
              </a:rPr>
              <a:t>Tonnes</a:t>
            </a:r>
            <a:r>
              <a:rPr lang="en-US" dirty="0">
                <a:solidFill>
                  <a:schemeClr val="accent2"/>
                </a:solidFill>
              </a:rPr>
              <a:t> per hour. </a:t>
            </a:r>
          </a:p>
        </p:txBody>
      </p:sp>
      <p:pic>
        <p:nvPicPr>
          <p:cNvPr id="5" name="Picture 4" descr="A machine on a boat&#10;&#10;Description automatically generated">
            <a:extLst>
              <a:ext uri="{FF2B5EF4-FFF2-40B4-BE49-F238E27FC236}">
                <a16:creationId xmlns:a16="http://schemas.microsoft.com/office/drawing/2014/main" id="{BE0CA2D1-4DDD-64DC-1BD2-51136619C206}"/>
              </a:ext>
            </a:extLst>
          </p:cNvPr>
          <p:cNvPicPr>
            <a:picLocks noChangeAspect="1"/>
          </p:cNvPicPr>
          <p:nvPr/>
        </p:nvPicPr>
        <p:blipFill>
          <a:blip r:embed="rId2"/>
          <a:stretch>
            <a:fillRect/>
          </a:stretch>
        </p:blipFill>
        <p:spPr>
          <a:xfrm>
            <a:off x="3444469" y="0"/>
            <a:ext cx="5699531" cy="5143500"/>
          </a:xfrm>
          <a:prstGeom prst="rect">
            <a:avLst/>
          </a:prstGeom>
        </p:spPr>
      </p:pic>
    </p:spTree>
    <p:extLst>
      <p:ext uri="{BB962C8B-B14F-4D97-AF65-F5344CB8AC3E}">
        <p14:creationId xmlns:p14="http://schemas.microsoft.com/office/powerpoint/2010/main" val="371943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B93AB-5C44-8C6C-F985-866F722DE27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51E2D7-ADFB-65F5-EFB3-4B6A39EF4A32}"/>
              </a:ext>
            </a:extLst>
          </p:cNvPr>
          <p:cNvSpPr>
            <a:spLocks noGrp="1"/>
          </p:cNvSpPr>
          <p:nvPr>
            <p:ph type="title"/>
          </p:nvPr>
        </p:nvSpPr>
        <p:spPr>
          <a:xfrm>
            <a:off x="335334" y="1007739"/>
            <a:ext cx="5530479" cy="531703"/>
          </a:xfrm>
        </p:spPr>
        <p:txBody>
          <a:bodyPr/>
          <a:lstStyle/>
          <a:p>
            <a:r>
              <a:rPr lang="en-US" dirty="0"/>
              <a:t>Dust Creation </a:t>
            </a:r>
          </a:p>
        </p:txBody>
      </p:sp>
      <p:sp>
        <p:nvSpPr>
          <p:cNvPr id="7" name="Text Placeholder 6">
            <a:extLst>
              <a:ext uri="{FF2B5EF4-FFF2-40B4-BE49-F238E27FC236}">
                <a16:creationId xmlns:a16="http://schemas.microsoft.com/office/drawing/2014/main" id="{5EBA8460-35AB-E5EF-DAA1-6030429B5911}"/>
              </a:ext>
            </a:extLst>
          </p:cNvPr>
          <p:cNvSpPr>
            <a:spLocks noGrp="1"/>
          </p:cNvSpPr>
          <p:nvPr>
            <p:ph type="body" sz="quarter" idx="10"/>
          </p:nvPr>
        </p:nvSpPr>
        <p:spPr>
          <a:xfrm>
            <a:off x="334963" y="1597025"/>
            <a:ext cx="5530850" cy="3360738"/>
          </a:xfrm>
        </p:spPr>
        <p:txBody>
          <a:bodyPr/>
          <a:lstStyle/>
          <a:p>
            <a:pPr algn="just"/>
            <a:r>
              <a:rPr lang="en-US" dirty="0"/>
              <a:t>Dust is a major concern for the bulk loading industry. When large quantities of materials are transferred quickly displacing air and causing particle friction large amounts of dust can be generated. </a:t>
            </a:r>
          </a:p>
          <a:p>
            <a:pPr algn="just"/>
            <a:endParaRPr lang="en-US" dirty="0"/>
          </a:p>
          <a:p>
            <a:pPr algn="just"/>
            <a:endParaRPr lang="en-US" dirty="0"/>
          </a:p>
          <a:p>
            <a:pPr algn="just"/>
            <a:r>
              <a:rPr lang="en-US" dirty="0"/>
              <a:t>In Ports that are close to populated areas this can be a major concern causing environmental issues and can lead to respiratory problems and related health issues. It can also be a safety concern for slip hazards or even in worst cases explosions. </a:t>
            </a:r>
          </a:p>
          <a:p>
            <a:endParaRPr lang="en-US" dirty="0"/>
          </a:p>
          <a:p>
            <a:endParaRPr lang="en-US" dirty="0"/>
          </a:p>
          <a:p>
            <a:endParaRPr lang="en-US" dirty="0"/>
          </a:p>
          <a:p>
            <a:endParaRPr lang="en-US" dirty="0"/>
          </a:p>
          <a:p>
            <a:endParaRPr lang="en-US" dirty="0"/>
          </a:p>
          <a:p>
            <a:endParaRPr lang="en-US" dirty="0"/>
          </a:p>
          <a:p>
            <a:pPr algn="just"/>
            <a:r>
              <a:rPr lang="en-US" sz="1000" dirty="0">
                <a:solidFill>
                  <a:schemeClr val="accent2"/>
                </a:solidFill>
              </a:rPr>
              <a:t>Right: CC862 Loading Soybeans/Soy Meal/Corn at up to 2,000 metric </a:t>
            </a:r>
            <a:r>
              <a:rPr lang="en-US" sz="1000" dirty="0" err="1">
                <a:solidFill>
                  <a:schemeClr val="accent2"/>
                </a:solidFill>
              </a:rPr>
              <a:t>tonnes</a:t>
            </a:r>
            <a:r>
              <a:rPr lang="en-US" sz="1000" dirty="0">
                <a:solidFill>
                  <a:schemeClr val="accent2"/>
                </a:solidFill>
              </a:rPr>
              <a:t> per hour in Santos Port, Brazil.</a:t>
            </a:r>
          </a:p>
        </p:txBody>
      </p:sp>
      <p:pic>
        <p:nvPicPr>
          <p:cNvPr id="3" name="Picture 2" descr="A green cylindrical object with yellow bars&#10;&#10;Description automatically generated">
            <a:extLst>
              <a:ext uri="{FF2B5EF4-FFF2-40B4-BE49-F238E27FC236}">
                <a16:creationId xmlns:a16="http://schemas.microsoft.com/office/drawing/2014/main" id="{5B3CA81D-9157-435E-0E92-D92C30704F47}"/>
              </a:ext>
            </a:extLst>
          </p:cNvPr>
          <p:cNvPicPr>
            <a:picLocks noChangeAspect="1"/>
          </p:cNvPicPr>
          <p:nvPr/>
        </p:nvPicPr>
        <p:blipFill>
          <a:blip r:embed="rId2"/>
          <a:stretch>
            <a:fillRect/>
          </a:stretch>
        </p:blipFill>
        <p:spPr>
          <a:xfrm>
            <a:off x="6008914" y="0"/>
            <a:ext cx="3135086" cy="5143500"/>
          </a:xfrm>
          <a:prstGeom prst="rect">
            <a:avLst/>
          </a:prstGeom>
        </p:spPr>
      </p:pic>
    </p:spTree>
    <p:extLst>
      <p:ext uri="{BB962C8B-B14F-4D97-AF65-F5344CB8AC3E}">
        <p14:creationId xmlns:p14="http://schemas.microsoft.com/office/powerpoint/2010/main" val="3342716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872CD-B2E5-5D86-DA15-EE977DF57F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738EC-865C-847C-97EE-1B88681D9F23}"/>
              </a:ext>
            </a:extLst>
          </p:cNvPr>
          <p:cNvSpPr>
            <a:spLocks noGrp="1"/>
          </p:cNvSpPr>
          <p:nvPr>
            <p:ph type="title"/>
          </p:nvPr>
        </p:nvSpPr>
        <p:spPr>
          <a:xfrm>
            <a:off x="335334" y="1007739"/>
            <a:ext cx="2999132" cy="531703"/>
          </a:xfrm>
        </p:spPr>
        <p:txBody>
          <a:bodyPr/>
          <a:lstStyle/>
          <a:p>
            <a:r>
              <a:rPr lang="en-US" dirty="0">
                <a:solidFill>
                  <a:schemeClr val="tx1"/>
                </a:solidFill>
              </a:rPr>
              <a:t>Prevention Basis</a:t>
            </a:r>
          </a:p>
        </p:txBody>
      </p:sp>
      <p:sp>
        <p:nvSpPr>
          <p:cNvPr id="3" name="Text Placeholder 2">
            <a:extLst>
              <a:ext uri="{FF2B5EF4-FFF2-40B4-BE49-F238E27FC236}">
                <a16:creationId xmlns:a16="http://schemas.microsoft.com/office/drawing/2014/main" id="{D5E9E92B-C964-6DC3-B413-C6D22D2DE9AB}"/>
              </a:ext>
            </a:extLst>
          </p:cNvPr>
          <p:cNvSpPr>
            <a:spLocks noGrp="1"/>
          </p:cNvSpPr>
          <p:nvPr>
            <p:ph type="body" sz="quarter" idx="10"/>
          </p:nvPr>
        </p:nvSpPr>
        <p:spPr>
          <a:xfrm>
            <a:off x="334962" y="1597025"/>
            <a:ext cx="4124495" cy="3360738"/>
          </a:xfrm>
        </p:spPr>
        <p:txBody>
          <a:bodyPr/>
          <a:lstStyle/>
          <a:p>
            <a:pPr algn="just"/>
            <a:r>
              <a:rPr lang="en-US" dirty="0"/>
              <a:t>“To turn one large fall into many small falls”</a:t>
            </a:r>
          </a:p>
          <a:p>
            <a:pPr algn="just"/>
            <a:endParaRPr lang="en-US" dirty="0"/>
          </a:p>
          <a:p>
            <a:pPr algn="just"/>
            <a:r>
              <a:rPr lang="en-US" dirty="0"/>
              <a:t>The speed of the falling material is also reduced due to the lesser fall height meaning the material cannot build up the same velocity.</a:t>
            </a:r>
          </a:p>
          <a:p>
            <a:pPr algn="just"/>
            <a:endParaRPr lang="en-US" dirty="0"/>
          </a:p>
          <a:p>
            <a:pPr algn="just"/>
            <a:r>
              <a:rPr lang="en-US" dirty="0"/>
              <a:t>Any dust existing within the cascade chute is contained within the shroud cover and returned to the material flow or passed out of the carrier exit at the base.</a:t>
            </a:r>
          </a:p>
          <a:p>
            <a:pPr algn="just"/>
            <a:endParaRPr lang="en-US" dirty="0"/>
          </a:p>
          <a:p>
            <a:pPr algn="just"/>
            <a:endParaRPr lang="en-US" dirty="0"/>
          </a:p>
          <a:p>
            <a:pPr algn="just"/>
            <a:r>
              <a:rPr lang="en-US" sz="1000" dirty="0">
                <a:solidFill>
                  <a:schemeClr val="tx1"/>
                </a:solidFill>
              </a:rPr>
              <a:t>Right: CC991 Loading Iron Ore at 750 metric </a:t>
            </a:r>
            <a:r>
              <a:rPr lang="en-US" sz="1000" dirty="0" err="1">
                <a:solidFill>
                  <a:schemeClr val="tx1"/>
                </a:solidFill>
              </a:rPr>
              <a:t>tonnes</a:t>
            </a:r>
            <a:r>
              <a:rPr lang="en-US" sz="1000" dirty="0">
                <a:solidFill>
                  <a:schemeClr val="tx1"/>
                </a:solidFill>
              </a:rPr>
              <a:t> per hour in Seville, Spain.   </a:t>
            </a:r>
          </a:p>
        </p:txBody>
      </p:sp>
      <p:pic>
        <p:nvPicPr>
          <p:cNvPr id="5" name="Picture 4" descr="A large green cylinder in a large brown room&#10;&#10;Description automatically generated with medium confidence">
            <a:extLst>
              <a:ext uri="{FF2B5EF4-FFF2-40B4-BE49-F238E27FC236}">
                <a16:creationId xmlns:a16="http://schemas.microsoft.com/office/drawing/2014/main" id="{6D24F898-97E6-6825-742C-14B2A6BF7952}"/>
              </a:ext>
            </a:extLst>
          </p:cNvPr>
          <p:cNvPicPr>
            <a:picLocks noChangeAspect="1"/>
          </p:cNvPicPr>
          <p:nvPr/>
        </p:nvPicPr>
        <p:blipFill>
          <a:blip r:embed="rId2"/>
          <a:stretch>
            <a:fillRect/>
          </a:stretch>
        </p:blipFill>
        <p:spPr>
          <a:xfrm>
            <a:off x="5286375" y="0"/>
            <a:ext cx="3857625" cy="5143500"/>
          </a:xfrm>
          <a:prstGeom prst="rect">
            <a:avLst/>
          </a:prstGeom>
        </p:spPr>
      </p:pic>
    </p:spTree>
    <p:extLst>
      <p:ext uri="{BB962C8B-B14F-4D97-AF65-F5344CB8AC3E}">
        <p14:creationId xmlns:p14="http://schemas.microsoft.com/office/powerpoint/2010/main" val="81271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0312"/>
            <a:ext cx="9071264" cy="976925"/>
          </a:xfrm>
        </p:spPr>
        <p:txBody>
          <a:bodyPr>
            <a:normAutofit/>
          </a:bodyPr>
          <a:lstStyle/>
          <a:p>
            <a:r>
              <a:rPr lang="en-US" dirty="0">
                <a:solidFill>
                  <a:schemeClr val="tx1"/>
                </a:solidFill>
              </a:rPr>
              <a:t>Cascade Chute – Main Features For Dust Control &amp; Degradation</a:t>
            </a:r>
          </a:p>
        </p:txBody>
      </p:sp>
      <p:sp>
        <p:nvSpPr>
          <p:cNvPr id="3" name="Text Placeholder 2"/>
          <p:cNvSpPr>
            <a:spLocks noGrp="1"/>
          </p:cNvSpPr>
          <p:nvPr>
            <p:ph type="body" sz="quarter" idx="10"/>
          </p:nvPr>
        </p:nvSpPr>
        <p:spPr>
          <a:xfrm>
            <a:off x="246618" y="1597024"/>
            <a:ext cx="4129565" cy="3297093"/>
          </a:xfrm>
        </p:spPr>
        <p:txBody>
          <a:bodyPr>
            <a:noAutofit/>
          </a:bodyPr>
          <a:lstStyle/>
          <a:p>
            <a:endParaRPr lang="en-US" dirty="0"/>
          </a:p>
          <a:p>
            <a:r>
              <a:rPr lang="en-US" dirty="0"/>
              <a:t>The Cascade Cones &amp; Mass Flow</a:t>
            </a:r>
          </a:p>
          <a:p>
            <a:endParaRPr lang="en-US" dirty="0"/>
          </a:p>
          <a:p>
            <a:endParaRPr lang="en-US" dirty="0"/>
          </a:p>
          <a:p>
            <a:r>
              <a:rPr lang="en-US" dirty="0"/>
              <a:t>Shroud</a:t>
            </a:r>
          </a:p>
          <a:p>
            <a:endParaRPr lang="en-US" dirty="0"/>
          </a:p>
          <a:p>
            <a:endParaRPr lang="en-US" dirty="0"/>
          </a:p>
          <a:p>
            <a:r>
              <a:rPr lang="en-US" dirty="0"/>
              <a:t>Skirt Outlet </a:t>
            </a:r>
          </a:p>
          <a:p>
            <a:endParaRPr lang="en-US" dirty="0"/>
          </a:p>
          <a:p>
            <a:endParaRPr lang="en-US" dirty="0"/>
          </a:p>
          <a:p>
            <a:r>
              <a:rPr lang="en-US" dirty="0"/>
              <a:t>Auto Raise Functions</a:t>
            </a:r>
          </a:p>
          <a:p>
            <a:endParaRPr lang="en-US" dirty="0"/>
          </a:p>
          <a:p>
            <a:r>
              <a:rPr lang="en-US" dirty="0"/>
              <a:t> </a:t>
            </a:r>
          </a:p>
          <a:p>
            <a:r>
              <a:rPr lang="en-US" dirty="0"/>
              <a:t>Alternate Outlets</a:t>
            </a:r>
          </a:p>
        </p:txBody>
      </p:sp>
      <p:pic>
        <p:nvPicPr>
          <p:cNvPr id="5" name="Picture 4" descr="A large metal pipe with a round base&#10;&#10;Description automatically generated with medium confidence">
            <a:extLst>
              <a:ext uri="{FF2B5EF4-FFF2-40B4-BE49-F238E27FC236}">
                <a16:creationId xmlns:a16="http://schemas.microsoft.com/office/drawing/2014/main" id="{7CCA6874-4358-2ACC-B91E-D4E891DB1F4A}"/>
              </a:ext>
            </a:extLst>
          </p:cNvPr>
          <p:cNvPicPr>
            <a:picLocks noChangeAspect="1"/>
          </p:cNvPicPr>
          <p:nvPr/>
        </p:nvPicPr>
        <p:blipFill>
          <a:blip r:embed="rId2"/>
          <a:srcRect t="25653" r="-3" b="15539"/>
          <a:stretch/>
        </p:blipFill>
        <p:spPr>
          <a:xfrm>
            <a:off x="4622800" y="1597025"/>
            <a:ext cx="4100513" cy="3215145"/>
          </a:xfrm>
          <a:prstGeom prst="rect">
            <a:avLst/>
          </a:prstGeom>
          <a:noFill/>
        </p:spPr>
      </p:pic>
    </p:spTree>
    <p:extLst>
      <p:ext uri="{BB962C8B-B14F-4D97-AF65-F5344CB8AC3E}">
        <p14:creationId xmlns:p14="http://schemas.microsoft.com/office/powerpoint/2010/main" val="280912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528" y="207115"/>
            <a:ext cx="2387859" cy="531703"/>
          </a:xfrm>
        </p:spPr>
        <p:txBody>
          <a:bodyPr/>
          <a:lstStyle/>
          <a:p>
            <a:r>
              <a:rPr lang="en-US" dirty="0">
                <a:solidFill>
                  <a:srgbClr val="00B050"/>
                </a:solidFill>
              </a:rPr>
              <a:t>MASS FLOW</a:t>
            </a:r>
          </a:p>
        </p:txBody>
      </p:sp>
      <p:sp>
        <p:nvSpPr>
          <p:cNvPr id="3" name="Text Placeholder 2"/>
          <p:cNvSpPr>
            <a:spLocks noGrp="1"/>
          </p:cNvSpPr>
          <p:nvPr>
            <p:ph type="body" sz="quarter" idx="10"/>
          </p:nvPr>
        </p:nvSpPr>
        <p:spPr>
          <a:xfrm>
            <a:off x="5589528" y="985134"/>
            <a:ext cx="3411052" cy="3951251"/>
          </a:xfrm>
        </p:spPr>
        <p:txBody>
          <a:bodyPr/>
          <a:lstStyle/>
          <a:p>
            <a:pPr algn="just"/>
            <a:r>
              <a:rPr lang="en-US" dirty="0">
                <a:solidFill>
                  <a:schemeClr val="tx1"/>
                </a:solidFill>
              </a:rPr>
              <a:t>The Cascade Chute is designed to promote a state of ‘Mass Flow’. </a:t>
            </a:r>
          </a:p>
          <a:p>
            <a:pPr algn="just"/>
            <a:r>
              <a:rPr lang="en-US" dirty="0">
                <a:solidFill>
                  <a:schemeClr val="tx1"/>
                </a:solidFill>
              </a:rPr>
              <a:t>This occurs when the material backfills the cone and then acts as resistance for the abrasion since the material is flowing upon itself. </a:t>
            </a:r>
          </a:p>
          <a:p>
            <a:pPr algn="just"/>
            <a:endParaRPr lang="en-US" dirty="0">
              <a:solidFill>
                <a:schemeClr val="tx1"/>
              </a:solidFill>
            </a:endParaRPr>
          </a:p>
          <a:p>
            <a:pPr algn="just"/>
            <a:r>
              <a:rPr lang="en-US" dirty="0">
                <a:solidFill>
                  <a:schemeClr val="tx1"/>
                </a:solidFill>
              </a:rPr>
              <a:t>The material can appear to be in a static state in some cases when in Mass Flow. </a:t>
            </a:r>
          </a:p>
          <a:p>
            <a:pPr algn="just"/>
            <a:endParaRPr lang="en-US" dirty="0">
              <a:solidFill>
                <a:schemeClr val="tx1"/>
              </a:solidFill>
            </a:endParaRPr>
          </a:p>
          <a:p>
            <a:pPr algn="just"/>
            <a:r>
              <a:rPr lang="en-US" dirty="0">
                <a:solidFill>
                  <a:schemeClr val="tx1"/>
                </a:solidFill>
              </a:rPr>
              <a:t>The cascade cones are suspended with three lengths of webbing, referred to as strops. </a:t>
            </a:r>
          </a:p>
          <a:p>
            <a:pPr algn="just"/>
            <a:endParaRPr lang="en-US" dirty="0">
              <a:solidFill>
                <a:schemeClr val="tx1"/>
              </a:solidFill>
            </a:endParaRPr>
          </a:p>
          <a:p>
            <a:pPr algn="just"/>
            <a:r>
              <a:rPr lang="en-US" dirty="0">
                <a:solidFill>
                  <a:schemeClr val="tx1"/>
                </a:solidFill>
              </a:rPr>
              <a:t>The system design process includes calculations for the most appropriate angles of the strops to achieve optimum loading conditions and promote Mass Flow. </a:t>
            </a:r>
          </a:p>
          <a:p>
            <a:pPr algn="just"/>
            <a:endParaRPr lang="en-US" dirty="0">
              <a:solidFill>
                <a:srgbClr val="00B050"/>
              </a:solidFill>
            </a:endParaRPr>
          </a:p>
          <a:p>
            <a:pPr algn="just"/>
            <a:endParaRPr lang="en-US" dirty="0">
              <a:solidFill>
                <a:srgbClr val="00B050"/>
              </a:solidFill>
            </a:endParaRPr>
          </a:p>
          <a:p>
            <a:pPr algn="just"/>
            <a:r>
              <a:rPr lang="en-US" sz="1000" dirty="0">
                <a:solidFill>
                  <a:srgbClr val="00B050"/>
                </a:solidFill>
              </a:rPr>
              <a:t>Left: Mass Flow of Red Potash. </a:t>
            </a:r>
          </a:p>
        </p:txBody>
      </p:sp>
      <p:pic>
        <p:nvPicPr>
          <p:cNvPr id="4" name="Picture 3">
            <a:extLst>
              <a:ext uri="{FF2B5EF4-FFF2-40B4-BE49-F238E27FC236}">
                <a16:creationId xmlns:a16="http://schemas.microsoft.com/office/drawing/2014/main" id="{902DC449-470B-2EA6-2064-86C928D453E9}"/>
              </a:ext>
            </a:extLst>
          </p:cNvPr>
          <p:cNvPicPr>
            <a:picLocks noChangeAspect="1"/>
          </p:cNvPicPr>
          <p:nvPr/>
        </p:nvPicPr>
        <p:blipFill>
          <a:blip r:embed="rId2"/>
          <a:stretch>
            <a:fillRect/>
          </a:stretch>
        </p:blipFill>
        <p:spPr>
          <a:xfrm>
            <a:off x="0" y="985134"/>
            <a:ext cx="5287638" cy="4158366"/>
          </a:xfrm>
          <a:prstGeom prst="rect">
            <a:avLst/>
          </a:prstGeom>
        </p:spPr>
      </p:pic>
    </p:spTree>
    <p:extLst>
      <p:ext uri="{BB962C8B-B14F-4D97-AF65-F5344CB8AC3E}">
        <p14:creationId xmlns:p14="http://schemas.microsoft.com/office/powerpoint/2010/main" val="332379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C8C901-0F99-AFC3-C359-F1CF53F7C6C9}"/>
              </a:ext>
            </a:extLst>
          </p:cNvPr>
          <p:cNvSpPr>
            <a:spLocks noGrp="1"/>
          </p:cNvSpPr>
          <p:nvPr>
            <p:ph type="title"/>
          </p:nvPr>
        </p:nvSpPr>
        <p:spPr>
          <a:xfrm>
            <a:off x="334963" y="685078"/>
            <a:ext cx="3312246" cy="728086"/>
          </a:xfrm>
        </p:spPr>
        <p:txBody>
          <a:bodyPr>
            <a:normAutofit/>
          </a:bodyPr>
          <a:lstStyle/>
          <a:p>
            <a:r>
              <a:rPr lang="en-US" dirty="0">
                <a:solidFill>
                  <a:schemeClr val="tx1"/>
                </a:solidFill>
              </a:rPr>
              <a:t>Shroud</a:t>
            </a:r>
            <a:r>
              <a:rPr lang="en-US" dirty="0"/>
              <a:t> </a:t>
            </a:r>
          </a:p>
        </p:txBody>
      </p:sp>
      <p:sp>
        <p:nvSpPr>
          <p:cNvPr id="16" name="Text Placeholder 2">
            <a:extLst>
              <a:ext uri="{FF2B5EF4-FFF2-40B4-BE49-F238E27FC236}">
                <a16:creationId xmlns:a16="http://schemas.microsoft.com/office/drawing/2014/main" id="{9277C30F-9FC6-3637-7D87-5471A81B9AC1}"/>
              </a:ext>
            </a:extLst>
          </p:cNvPr>
          <p:cNvSpPr>
            <a:spLocks noGrp="1"/>
          </p:cNvSpPr>
          <p:nvPr>
            <p:ph type="body" sz="quarter" idx="10"/>
          </p:nvPr>
        </p:nvSpPr>
        <p:spPr>
          <a:xfrm>
            <a:off x="75192" y="1202171"/>
            <a:ext cx="3914918" cy="3864843"/>
          </a:xfrm>
        </p:spPr>
        <p:txBody>
          <a:bodyPr/>
          <a:lstStyle/>
          <a:p>
            <a:pPr algn="just"/>
            <a:r>
              <a:rPr lang="en-US" dirty="0"/>
              <a:t>The Shroud is a single assembly made up of a number of material sections interconnected by Steel rings. </a:t>
            </a:r>
          </a:p>
          <a:p>
            <a:pPr algn="just"/>
            <a:endParaRPr lang="en-US" dirty="0"/>
          </a:p>
          <a:p>
            <a:pPr algn="just"/>
            <a:r>
              <a:rPr lang="en-US" dirty="0"/>
              <a:t>Each of the material sections are manufactured with internal steel rings for structure. The material sections are made from PE610 or PW900 material according the application. </a:t>
            </a:r>
          </a:p>
          <a:p>
            <a:pPr algn="just"/>
            <a:endParaRPr lang="en-US" dirty="0"/>
          </a:p>
          <a:p>
            <a:pPr algn="just"/>
            <a:r>
              <a:rPr lang="en-US" dirty="0"/>
              <a:t>The sections fold and stack easily for retraction and are made to hold their own weight. </a:t>
            </a:r>
          </a:p>
          <a:p>
            <a:pPr algn="just"/>
            <a:endParaRPr lang="en-US" dirty="0"/>
          </a:p>
          <a:p>
            <a:pPr algn="just"/>
            <a:r>
              <a:rPr lang="en-US" dirty="0"/>
              <a:t>The shroud function is to provide a seal around the cones between the head chute and the carrier. It prevents any dust escaping and returns it to the material flow and removes wind from interaction with the material.</a:t>
            </a:r>
          </a:p>
          <a:p>
            <a:pPr algn="just"/>
            <a:endParaRPr lang="en-US" dirty="0"/>
          </a:p>
          <a:p>
            <a:pPr algn="just"/>
            <a:r>
              <a:rPr lang="en-US" sz="1000" dirty="0">
                <a:solidFill>
                  <a:schemeClr val="tx1"/>
                </a:solidFill>
              </a:rPr>
              <a:t>Right: Shroud Assembly example, Top ring, Top section, Intermediate Ring, Intermediate Section, Intermediate Ring, Bottom Section, Bottom Ring. </a:t>
            </a:r>
          </a:p>
        </p:txBody>
      </p:sp>
      <p:pic>
        <p:nvPicPr>
          <p:cNvPr id="12" name="Picture Placeholder 11" descr="A pipe in a container&#10;&#10;Description automatically generated with medium confidence">
            <a:extLst>
              <a:ext uri="{FF2B5EF4-FFF2-40B4-BE49-F238E27FC236}">
                <a16:creationId xmlns:a16="http://schemas.microsoft.com/office/drawing/2014/main" id="{CEB3A159-6BEE-CF7F-56A1-1692DDE80B50}"/>
              </a:ext>
            </a:extLst>
          </p:cNvPr>
          <p:cNvPicPr>
            <a:picLocks noGrp="1" noChangeAspect="1"/>
          </p:cNvPicPr>
          <p:nvPr>
            <p:ph type="pic" sz="quarter" idx="11"/>
          </p:nvPr>
        </p:nvPicPr>
        <p:blipFill>
          <a:blip r:embed="rId3"/>
          <a:srcRect t="20601" b="20601"/>
          <a:stretch>
            <a:fillRect/>
          </a:stretch>
        </p:blipFill>
        <p:spPr>
          <a:xfrm>
            <a:off x="4104409" y="0"/>
            <a:ext cx="5039592" cy="5143499"/>
          </a:xfrm>
        </p:spPr>
      </p:pic>
      <p:pic>
        <p:nvPicPr>
          <p:cNvPr id="3" name="Picture 2" descr="A close-up of several green springs">
            <a:extLst>
              <a:ext uri="{FF2B5EF4-FFF2-40B4-BE49-F238E27FC236}">
                <a16:creationId xmlns:a16="http://schemas.microsoft.com/office/drawing/2014/main" id="{69522535-8D3F-ECF2-4844-8BB33388277C}"/>
              </a:ext>
            </a:extLst>
          </p:cNvPr>
          <p:cNvPicPr>
            <a:picLocks noChangeAspect="1"/>
          </p:cNvPicPr>
          <p:nvPr/>
        </p:nvPicPr>
        <p:blipFill>
          <a:blip r:embed="rId4"/>
          <a:stretch>
            <a:fillRect/>
          </a:stretch>
        </p:blipFill>
        <p:spPr>
          <a:xfrm>
            <a:off x="4104409" y="0"/>
            <a:ext cx="5039592" cy="5143500"/>
          </a:xfrm>
          <a:prstGeom prst="rect">
            <a:avLst/>
          </a:prstGeom>
        </p:spPr>
      </p:pic>
    </p:spTree>
    <p:extLst>
      <p:ext uri="{BB962C8B-B14F-4D97-AF65-F5344CB8AC3E}">
        <p14:creationId xmlns:p14="http://schemas.microsoft.com/office/powerpoint/2010/main" val="3285520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5430E-3C91-7A11-C9FE-D52FEA200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63C54-D545-5139-AE14-D13BD37BCE26}"/>
              </a:ext>
            </a:extLst>
          </p:cNvPr>
          <p:cNvSpPr>
            <a:spLocks noGrp="1"/>
          </p:cNvSpPr>
          <p:nvPr>
            <p:ph type="title"/>
          </p:nvPr>
        </p:nvSpPr>
        <p:spPr>
          <a:xfrm>
            <a:off x="2899779" y="278969"/>
            <a:ext cx="5776707" cy="531703"/>
          </a:xfrm>
        </p:spPr>
        <p:txBody>
          <a:bodyPr/>
          <a:lstStyle/>
          <a:p>
            <a:r>
              <a:rPr lang="en-US" dirty="0">
                <a:solidFill>
                  <a:srgbClr val="00B050"/>
                </a:solidFill>
              </a:rPr>
              <a:t>Skirt Outlet</a:t>
            </a:r>
          </a:p>
        </p:txBody>
      </p:sp>
      <p:sp>
        <p:nvSpPr>
          <p:cNvPr id="3" name="Text Placeholder 2">
            <a:extLst>
              <a:ext uri="{FF2B5EF4-FFF2-40B4-BE49-F238E27FC236}">
                <a16:creationId xmlns:a16="http://schemas.microsoft.com/office/drawing/2014/main" id="{72B7D0AC-278C-BAA8-1F76-0DD40A6B385C}"/>
              </a:ext>
            </a:extLst>
          </p:cNvPr>
          <p:cNvSpPr>
            <a:spLocks noGrp="1"/>
          </p:cNvSpPr>
          <p:nvPr>
            <p:ph type="body" sz="quarter" idx="10"/>
          </p:nvPr>
        </p:nvSpPr>
        <p:spPr>
          <a:xfrm>
            <a:off x="5959367" y="725214"/>
            <a:ext cx="3184634" cy="4418286"/>
          </a:xfrm>
        </p:spPr>
        <p:txBody>
          <a:bodyPr/>
          <a:lstStyle/>
          <a:p>
            <a:pPr algn="just"/>
            <a:r>
              <a:rPr lang="en-US" dirty="0">
                <a:solidFill>
                  <a:schemeClr val="tx1"/>
                </a:solidFill>
              </a:rPr>
              <a:t>The skirt attaches to a flange at the bottom of the carrier and is designed to aid maximum Dust Control at the point of material delivery from the Cascade. </a:t>
            </a:r>
          </a:p>
          <a:p>
            <a:pPr algn="just"/>
            <a:endParaRPr lang="en-US" dirty="0">
              <a:solidFill>
                <a:schemeClr val="tx1"/>
              </a:solidFill>
            </a:endParaRPr>
          </a:p>
          <a:p>
            <a:pPr algn="just"/>
            <a:r>
              <a:rPr lang="en-US" b="0" i="0" u="none" strike="noStrike" baseline="0" dirty="0">
                <a:solidFill>
                  <a:schemeClr val="tx1"/>
                </a:solidFill>
              </a:rPr>
              <a:t>The skirt sits over the apex of a material pile during loading to form a seal between the material and </a:t>
            </a:r>
            <a:r>
              <a:rPr lang="en-GB" b="0" i="0" u="none" strike="noStrike" baseline="0" dirty="0">
                <a:solidFill>
                  <a:schemeClr val="tx1"/>
                </a:solidFill>
              </a:rPr>
              <a:t>the chute.</a:t>
            </a:r>
          </a:p>
          <a:p>
            <a:pPr algn="just"/>
            <a:endParaRPr lang="en-GB" b="0" i="0" u="none" strike="noStrike" baseline="0" dirty="0">
              <a:solidFill>
                <a:schemeClr val="tx1"/>
              </a:solidFill>
            </a:endParaRPr>
          </a:p>
          <a:p>
            <a:pPr algn="just"/>
            <a:r>
              <a:rPr lang="en-US" b="0" i="0" u="none" strike="noStrike" baseline="0" dirty="0">
                <a:solidFill>
                  <a:schemeClr val="tx1"/>
                </a:solidFill>
              </a:rPr>
              <a:t>The segmented skirt opens as the pile of material builds below the carrier. The dust seal is maintained provided that the skirts maintain contact with the material.</a:t>
            </a:r>
          </a:p>
          <a:p>
            <a:pPr algn="just"/>
            <a:endParaRPr lang="en-US" dirty="0"/>
          </a:p>
          <a:p>
            <a:pPr algn="just"/>
            <a:endParaRPr lang="en-US" b="0" i="0" u="none" strike="noStrike" baseline="0" dirty="0"/>
          </a:p>
          <a:p>
            <a:pPr algn="just"/>
            <a:endParaRPr lang="en-US" dirty="0"/>
          </a:p>
          <a:p>
            <a:pPr algn="just"/>
            <a:endParaRPr lang="en-US" b="0" i="0" u="none" strike="noStrike" baseline="0" dirty="0"/>
          </a:p>
          <a:p>
            <a:pPr algn="just"/>
            <a:endParaRPr lang="en-US" b="0" i="0" u="none" strike="noStrike" baseline="0" dirty="0"/>
          </a:p>
          <a:p>
            <a:pPr algn="just"/>
            <a:endParaRPr lang="en-US" dirty="0"/>
          </a:p>
          <a:p>
            <a:pPr algn="just"/>
            <a:r>
              <a:rPr lang="en-US" sz="1000" dirty="0">
                <a:solidFill>
                  <a:srgbClr val="00B050"/>
                </a:solidFill>
              </a:rPr>
              <a:t>Left: CC729 Loading Soda Ash at 2,200 </a:t>
            </a:r>
            <a:r>
              <a:rPr lang="en-US" sz="1000" dirty="0" err="1">
                <a:solidFill>
                  <a:srgbClr val="00B050"/>
                </a:solidFill>
              </a:rPr>
              <a:t>tonnes</a:t>
            </a:r>
            <a:r>
              <a:rPr lang="en-US" sz="1000" dirty="0">
                <a:solidFill>
                  <a:srgbClr val="00B050"/>
                </a:solidFill>
              </a:rPr>
              <a:t> per hour</a:t>
            </a:r>
          </a:p>
        </p:txBody>
      </p:sp>
      <p:pic>
        <p:nvPicPr>
          <p:cNvPr id="8" name="Picture 7" descr="A large pile of white powder&#10;&#10;Description automatically generated">
            <a:extLst>
              <a:ext uri="{FF2B5EF4-FFF2-40B4-BE49-F238E27FC236}">
                <a16:creationId xmlns:a16="http://schemas.microsoft.com/office/drawing/2014/main" id="{528872B0-C781-BD0F-DEAD-CA3ADAC38828}"/>
              </a:ext>
            </a:extLst>
          </p:cNvPr>
          <p:cNvPicPr>
            <a:picLocks noChangeAspect="1"/>
          </p:cNvPicPr>
          <p:nvPr/>
        </p:nvPicPr>
        <p:blipFill>
          <a:blip r:embed="rId2"/>
          <a:stretch>
            <a:fillRect/>
          </a:stretch>
        </p:blipFill>
        <p:spPr>
          <a:xfrm>
            <a:off x="0" y="725214"/>
            <a:ext cx="5637270" cy="4418286"/>
          </a:xfrm>
          <a:prstGeom prst="rect">
            <a:avLst/>
          </a:prstGeom>
        </p:spPr>
      </p:pic>
    </p:spTree>
    <p:extLst>
      <p:ext uri="{BB962C8B-B14F-4D97-AF65-F5344CB8AC3E}">
        <p14:creationId xmlns:p14="http://schemas.microsoft.com/office/powerpoint/2010/main" val="223572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4302C-C931-29C7-1E96-63EA28B7627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EF90110-C706-A0DA-BE56-D482D47BF902}"/>
              </a:ext>
            </a:extLst>
          </p:cNvPr>
          <p:cNvSpPr>
            <a:spLocks noGrp="1"/>
          </p:cNvSpPr>
          <p:nvPr>
            <p:ph type="title"/>
          </p:nvPr>
        </p:nvSpPr>
        <p:spPr>
          <a:xfrm>
            <a:off x="335333" y="1007739"/>
            <a:ext cx="8387979" cy="531703"/>
          </a:xfrm>
        </p:spPr>
        <p:txBody>
          <a:bodyPr>
            <a:normAutofit/>
          </a:bodyPr>
          <a:lstStyle/>
          <a:p>
            <a:r>
              <a:rPr lang="en-US" dirty="0">
                <a:solidFill>
                  <a:schemeClr val="tx1"/>
                </a:solidFill>
              </a:rPr>
              <a:t>System Functions </a:t>
            </a:r>
          </a:p>
        </p:txBody>
      </p:sp>
      <p:sp>
        <p:nvSpPr>
          <p:cNvPr id="16" name="Text Placeholder 2">
            <a:extLst>
              <a:ext uri="{FF2B5EF4-FFF2-40B4-BE49-F238E27FC236}">
                <a16:creationId xmlns:a16="http://schemas.microsoft.com/office/drawing/2014/main" id="{F01F150A-50E2-F88A-25CC-3ABCAF1647E5}"/>
              </a:ext>
            </a:extLst>
          </p:cNvPr>
          <p:cNvSpPr>
            <a:spLocks noGrp="1"/>
          </p:cNvSpPr>
          <p:nvPr>
            <p:ph type="body" sz="quarter" idx="10"/>
          </p:nvPr>
        </p:nvSpPr>
        <p:spPr>
          <a:xfrm>
            <a:off x="334963" y="1597025"/>
            <a:ext cx="4129565" cy="3215145"/>
          </a:xfrm>
        </p:spPr>
        <p:txBody>
          <a:bodyPr/>
          <a:lstStyle/>
          <a:p>
            <a:pPr algn="just"/>
            <a:r>
              <a:rPr lang="en-US" dirty="0"/>
              <a:t>There are many other features of the Cleveland Cascade System that are part of our standard supply that may not necessarily be related to the reduction of Dust and Degradation but are key elements in the loading process. </a:t>
            </a:r>
          </a:p>
          <a:p>
            <a:pPr algn="just"/>
            <a:endParaRPr lang="en-US" dirty="0"/>
          </a:p>
          <a:p>
            <a:pPr algn="just"/>
            <a:r>
              <a:rPr lang="en-US" dirty="0"/>
              <a:t>These include:</a:t>
            </a:r>
          </a:p>
          <a:p>
            <a:pPr algn="just"/>
            <a:r>
              <a:rPr lang="en-US" dirty="0"/>
              <a:t>Material Detection</a:t>
            </a:r>
          </a:p>
          <a:p>
            <a:pPr algn="just"/>
            <a:r>
              <a:rPr lang="en-US" dirty="0"/>
              <a:t>Automatic Raise</a:t>
            </a:r>
          </a:p>
          <a:p>
            <a:pPr algn="just"/>
            <a:r>
              <a:rPr lang="en-US" dirty="0"/>
              <a:t>Downward Motion Sensing</a:t>
            </a:r>
          </a:p>
          <a:p>
            <a:pPr algn="just"/>
            <a:r>
              <a:rPr lang="en-US" dirty="0"/>
              <a:t>Positional Feedback</a:t>
            </a:r>
          </a:p>
          <a:p>
            <a:pPr algn="just"/>
            <a:r>
              <a:rPr lang="en-US" dirty="0"/>
              <a:t>Load Monitoring </a:t>
            </a:r>
          </a:p>
          <a:p>
            <a:pPr algn="just"/>
            <a:r>
              <a:rPr lang="en-US" dirty="0"/>
              <a:t>Blockage Prevention</a:t>
            </a:r>
          </a:p>
        </p:txBody>
      </p:sp>
      <p:pic>
        <p:nvPicPr>
          <p:cNvPr id="1026" name="Picture 2">
            <a:extLst>
              <a:ext uri="{FF2B5EF4-FFF2-40B4-BE49-F238E27FC236}">
                <a16:creationId xmlns:a16="http://schemas.microsoft.com/office/drawing/2014/main" id="{18965FEA-4919-B7D0-8C2D-97B7BF0B6C78}"/>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167" r="21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55334"/>
      </p:ext>
    </p:extLst>
  </p:cSld>
  <p:clrMapOvr>
    <a:masterClrMapping/>
  </p:clrMapOvr>
</p:sld>
</file>

<file path=ppt/theme/theme1.xml><?xml version="1.0" encoding="utf-8"?>
<a:theme xmlns:a="http://schemas.openxmlformats.org/drawingml/2006/main" name="Master">
  <a:themeElements>
    <a:clrScheme name="Cleveland Cascades">
      <a:dk1>
        <a:sysClr val="windowText" lastClr="000000"/>
      </a:dk1>
      <a:lt1>
        <a:sysClr val="window" lastClr="FFFFFF"/>
      </a:lt1>
      <a:dk2>
        <a:srgbClr val="50B848"/>
      </a:dk2>
      <a:lt2>
        <a:srgbClr val="FFFFFF"/>
      </a:lt2>
      <a:accent1>
        <a:srgbClr val="000000"/>
      </a:accent1>
      <a:accent2>
        <a:srgbClr val="50B848"/>
      </a:accent2>
      <a:accent3>
        <a:srgbClr val="878799"/>
      </a:accent3>
      <a:accent4>
        <a:srgbClr val="000000"/>
      </a:accent4>
      <a:accent5>
        <a:srgbClr val="50B848"/>
      </a:accent5>
      <a:accent6>
        <a:srgbClr val="878799"/>
      </a:accent6>
      <a:hlink>
        <a:srgbClr val="50B848"/>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1351</TotalTime>
  <Words>1525</Words>
  <Application>Microsoft Office PowerPoint</Application>
  <PresentationFormat>On-screen Show (16:9)</PresentationFormat>
  <Paragraphs>199</Paragraphs>
  <Slides>18</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Aptos</vt:lpstr>
      <vt:lpstr>Arial</vt:lpstr>
      <vt:lpstr>Master</vt:lpstr>
      <vt:lpstr>PortZone Episode 19 – Bulk Loading: Degradation &amp; Dust Control  </vt:lpstr>
      <vt:lpstr>Material Degradation </vt:lpstr>
      <vt:lpstr>Dust Creation </vt:lpstr>
      <vt:lpstr>Prevention Basis</vt:lpstr>
      <vt:lpstr>Cascade Chute – Main Features For Dust Control &amp; Degradation</vt:lpstr>
      <vt:lpstr>MASS FLOW</vt:lpstr>
      <vt:lpstr>Shroud </vt:lpstr>
      <vt:lpstr>Skirt Outlet</vt:lpstr>
      <vt:lpstr>System Functions </vt:lpstr>
      <vt:lpstr>Closed Hatch Loading – Hatch Chargers</vt:lpstr>
      <vt:lpstr>Residual material spillage – Prevention </vt:lpstr>
      <vt:lpstr>Rotating Trimming Spout </vt:lpstr>
      <vt:lpstr>Speed Reducer</vt:lpstr>
      <vt:lpstr>Question – What about the inclusion of Dust Extraction systems? </vt:lpstr>
      <vt:lpstr>Case Study – Alumina Loading In India</vt:lpstr>
      <vt:lpstr>Case Study – Biomass Loading, USA </vt:lpstr>
      <vt:lpstr>Case Study – Cement &amp; Clinker Loading, Turkey. </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Use</dc:creator>
  <cp:lastModifiedBy>Shane Barnes</cp:lastModifiedBy>
  <cp:revision>98</cp:revision>
  <dcterms:created xsi:type="dcterms:W3CDTF">2020-09-08T10:27:31Z</dcterms:created>
  <dcterms:modified xsi:type="dcterms:W3CDTF">2024-11-29T14:01:08Z</dcterms:modified>
</cp:coreProperties>
</file>